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88" r:id="rId4"/>
    <p:sldId id="289" r:id="rId5"/>
    <p:sldId id="290" r:id="rId6"/>
    <p:sldId id="291" r:id="rId7"/>
    <p:sldId id="292" r:id="rId8"/>
    <p:sldId id="263" r:id="rId9"/>
    <p:sldId id="264" r:id="rId10"/>
    <p:sldId id="279" r:id="rId11"/>
    <p:sldId id="297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68" r:id="rId20"/>
    <p:sldId id="293" r:id="rId21"/>
    <p:sldId id="294" r:id="rId22"/>
    <p:sldId id="295" r:id="rId23"/>
    <p:sldId id="296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r>
            <a:rPr lang="en-US" sz="3600" dirty="0"/>
            <a:t>1. Which is more important to you?</a:t>
          </a:r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 Doing a chalenging and rewarding job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Earning a lot of money</a:t>
          </a: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348299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2"/>
      <dgm:spPr/>
    </dgm:pt>
    <dgm:pt modelId="{5113BD40-815E-4CB0-A9FD-A00394826C09}" type="pres">
      <dgm:prSet presAssocID="{1F92E59B-C2B4-411F-876D-B3A4E5FE8D61}" presName="childText" presStyleLbl="bgAcc1" presStyleIdx="0" presStyleCnt="2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2"/>
      <dgm:spPr/>
    </dgm:pt>
    <dgm:pt modelId="{9013284F-E022-4E12-87C8-BB4FE5C430CA}" type="pres">
      <dgm:prSet presAssocID="{C40CD5A6-BB9E-4989-AE41-DE325E644FE3}" presName="childText" presStyleLbl="bgAcc1" presStyleIdx="1" presStyleCnt="2" custScaleX="406526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r>
            <a:rPr lang="en-US" sz="3600" dirty="0"/>
            <a:t>2. Which do you prefer? </a:t>
          </a:r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 Working indoors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</a:t>
          </a:r>
          <a:r>
            <a:rPr lang="en-US" sz="3200">
              <a:solidFill>
                <a:srgbClr val="000000"/>
              </a:solidFill>
            </a:rPr>
            <a:t>Working ourdoors</a:t>
          </a:r>
          <a:endParaRPr lang="en-US" sz="3200" dirty="0">
            <a:solidFill>
              <a:srgbClr val="000000"/>
            </a:solidFill>
          </a:endParaRP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348299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2"/>
      <dgm:spPr/>
    </dgm:pt>
    <dgm:pt modelId="{5113BD40-815E-4CB0-A9FD-A00394826C09}" type="pres">
      <dgm:prSet presAssocID="{1F92E59B-C2B4-411F-876D-B3A4E5FE8D61}" presName="childText" presStyleLbl="bgAcc1" presStyleIdx="0" presStyleCnt="2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2"/>
      <dgm:spPr/>
    </dgm:pt>
    <dgm:pt modelId="{9013284F-E022-4E12-87C8-BB4FE5C430CA}" type="pres">
      <dgm:prSet presAssocID="{C40CD5A6-BB9E-4989-AE41-DE325E644FE3}" presName="childText" presStyleLbl="bgAcc1" presStyleIdx="1" presStyleCnt="2" custScaleX="406526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pPr algn="l"/>
          <a:r>
            <a:rPr lang="en-US" sz="3600" dirty="0"/>
            <a:t>3. Do you want a job that involves travelling a lot?</a:t>
          </a:r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A.Yes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No</a:t>
          </a: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5F327639-C6A9-488E-8FBC-7D08A9D95295}">
      <dgm:prSet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C. I don’t mind</a:t>
          </a:r>
        </a:p>
      </dgm:t>
    </dgm:pt>
    <dgm:pt modelId="{65BE1250-AD00-40FE-95C0-C80FD9BE622D}" type="parTrans" cxnId="{BA4ADCA6-8304-4B43-A883-0C0AA36930C8}">
      <dgm:prSet/>
      <dgm:spPr/>
      <dgm:t>
        <a:bodyPr/>
        <a:lstStyle/>
        <a:p>
          <a:endParaRPr lang="en-US"/>
        </a:p>
      </dgm:t>
    </dgm:pt>
    <dgm:pt modelId="{160B82B4-72CA-4BB2-9CA3-60EE98CEE0BF}" type="sibTrans" cxnId="{BA4ADCA6-8304-4B43-A883-0C0AA36930C8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392520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3"/>
      <dgm:spPr/>
    </dgm:pt>
    <dgm:pt modelId="{5113BD40-815E-4CB0-A9FD-A00394826C09}" type="pres">
      <dgm:prSet presAssocID="{1F92E59B-C2B4-411F-876D-B3A4E5FE8D61}" presName="childText" presStyleLbl="bgAcc1" presStyleIdx="0" presStyleCnt="3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3"/>
      <dgm:spPr/>
    </dgm:pt>
    <dgm:pt modelId="{9013284F-E022-4E12-87C8-BB4FE5C430CA}" type="pres">
      <dgm:prSet presAssocID="{C40CD5A6-BB9E-4989-AE41-DE325E644FE3}" presName="childText" presStyleLbl="bgAcc1" presStyleIdx="1" presStyleCnt="3" custScaleX="406526">
        <dgm:presLayoutVars>
          <dgm:bulletEnabled val="1"/>
        </dgm:presLayoutVars>
      </dgm:prSet>
      <dgm:spPr/>
    </dgm:pt>
    <dgm:pt modelId="{2F602F14-69A5-46AC-8191-023AC829D74A}" type="pres">
      <dgm:prSet presAssocID="{65BE1250-AD00-40FE-95C0-C80FD9BE622D}" presName="Name13" presStyleLbl="parChTrans1D2" presStyleIdx="2" presStyleCnt="3"/>
      <dgm:spPr/>
    </dgm:pt>
    <dgm:pt modelId="{522F93CB-7047-4D80-9DF0-D1EFDDAB4A33}" type="pres">
      <dgm:prSet presAssocID="{5F327639-C6A9-488E-8FBC-7D08A9D95295}" presName="childText" presStyleLbl="bgAcc1" presStyleIdx="2" presStyleCnt="3" custScaleX="405853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A6FF6475-96B9-467E-8967-1AD2FE7D09B9}" type="presOf" srcId="{5F327639-C6A9-488E-8FBC-7D08A9D95295}" destId="{522F93CB-7047-4D80-9DF0-D1EFDDAB4A33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BA4ADCA6-8304-4B43-A883-0C0AA36930C8}" srcId="{30C92DAB-0C67-42A2-B79D-DCFF5B5311DC}" destId="{5F327639-C6A9-488E-8FBC-7D08A9D95295}" srcOrd="2" destOrd="0" parTransId="{65BE1250-AD00-40FE-95C0-C80FD9BE622D}" sibTransId="{160B82B4-72CA-4BB2-9CA3-60EE98CEE0BF}"/>
    <dgm:cxn modelId="{1E1628B4-38E3-436C-B98A-F630A64C7232}" type="presOf" srcId="{65BE1250-AD00-40FE-95C0-C80FD9BE622D}" destId="{2F602F14-69A5-46AC-8191-023AC829D74A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  <dgm:cxn modelId="{E7FE5F63-A214-4568-A8F9-221C553E8688}" type="presParOf" srcId="{F277EF7A-2A98-4248-9447-A94AA5F63D94}" destId="{2F602F14-69A5-46AC-8191-023AC829D74A}" srcOrd="4" destOrd="0" presId="urn:microsoft.com/office/officeart/2005/8/layout/hierarchy3"/>
    <dgm:cxn modelId="{C021E2AF-39F1-4577-803A-F22CB71B6868}" type="presParOf" srcId="{F277EF7A-2A98-4248-9447-A94AA5F63D94}" destId="{522F93CB-7047-4D80-9DF0-D1EFDDAB4A3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r>
            <a:rPr lang="en-US" sz="3600" dirty="0"/>
            <a:t>4.</a:t>
          </a:r>
          <a:r>
            <a:rPr lang="en-US" sz="3600" baseline="0" dirty="0"/>
            <a:t> Which sentence is true for you?</a:t>
          </a:r>
          <a:endParaRPr lang="en-US" sz="3600" dirty="0"/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 I like being part of a team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</a:t>
          </a:r>
          <a:r>
            <a:rPr lang="en-US" sz="3200">
              <a:solidFill>
                <a:srgbClr val="000000"/>
              </a:solidFill>
            </a:rPr>
            <a:t>I prefer working alone</a:t>
          </a:r>
          <a:endParaRPr lang="en-US" sz="3200" dirty="0">
            <a:solidFill>
              <a:srgbClr val="000000"/>
            </a:solidFill>
          </a:endParaRP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348299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2"/>
      <dgm:spPr/>
    </dgm:pt>
    <dgm:pt modelId="{5113BD40-815E-4CB0-A9FD-A00394826C09}" type="pres">
      <dgm:prSet presAssocID="{1F92E59B-C2B4-411F-876D-B3A4E5FE8D61}" presName="childText" presStyleLbl="bgAcc1" presStyleIdx="0" presStyleCnt="2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2"/>
      <dgm:spPr/>
    </dgm:pt>
    <dgm:pt modelId="{9013284F-E022-4E12-87C8-BB4FE5C430CA}" type="pres">
      <dgm:prSet presAssocID="{C40CD5A6-BB9E-4989-AE41-DE325E644FE3}" presName="childText" presStyleLbl="bgAcc1" presStyleIdx="1" presStyleCnt="2" custScaleX="406526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pPr algn="l"/>
          <a:r>
            <a:rPr lang="en-US" sz="3600" dirty="0"/>
            <a:t>5. Do you want a job that involves dealing with the public and/or serving customers?</a:t>
          </a:r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A.Yes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No</a:t>
          </a: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5F327639-C6A9-488E-8FBC-7D08A9D95295}">
      <dgm:prSet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C. I don’t mind</a:t>
          </a:r>
        </a:p>
      </dgm:t>
    </dgm:pt>
    <dgm:pt modelId="{65BE1250-AD00-40FE-95C0-C80FD9BE622D}" type="parTrans" cxnId="{BA4ADCA6-8304-4B43-A883-0C0AA36930C8}">
      <dgm:prSet/>
      <dgm:spPr/>
      <dgm:t>
        <a:bodyPr/>
        <a:lstStyle/>
        <a:p>
          <a:endParaRPr lang="en-US"/>
        </a:p>
      </dgm:t>
    </dgm:pt>
    <dgm:pt modelId="{160B82B4-72CA-4BB2-9CA3-60EE98CEE0BF}" type="sibTrans" cxnId="{BA4ADCA6-8304-4B43-A883-0C0AA36930C8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516863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3"/>
      <dgm:spPr/>
    </dgm:pt>
    <dgm:pt modelId="{5113BD40-815E-4CB0-A9FD-A00394826C09}" type="pres">
      <dgm:prSet presAssocID="{1F92E59B-C2B4-411F-876D-B3A4E5FE8D61}" presName="childText" presStyleLbl="bgAcc1" presStyleIdx="0" presStyleCnt="3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3"/>
      <dgm:spPr/>
    </dgm:pt>
    <dgm:pt modelId="{9013284F-E022-4E12-87C8-BB4FE5C430CA}" type="pres">
      <dgm:prSet presAssocID="{C40CD5A6-BB9E-4989-AE41-DE325E644FE3}" presName="childText" presStyleLbl="bgAcc1" presStyleIdx="1" presStyleCnt="3" custScaleX="406526">
        <dgm:presLayoutVars>
          <dgm:bulletEnabled val="1"/>
        </dgm:presLayoutVars>
      </dgm:prSet>
      <dgm:spPr/>
    </dgm:pt>
    <dgm:pt modelId="{2F602F14-69A5-46AC-8191-023AC829D74A}" type="pres">
      <dgm:prSet presAssocID="{65BE1250-AD00-40FE-95C0-C80FD9BE622D}" presName="Name13" presStyleLbl="parChTrans1D2" presStyleIdx="2" presStyleCnt="3"/>
      <dgm:spPr/>
    </dgm:pt>
    <dgm:pt modelId="{522F93CB-7047-4D80-9DF0-D1EFDDAB4A33}" type="pres">
      <dgm:prSet presAssocID="{5F327639-C6A9-488E-8FBC-7D08A9D95295}" presName="childText" presStyleLbl="bgAcc1" presStyleIdx="2" presStyleCnt="3" custScaleX="405853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A6FF6475-96B9-467E-8967-1AD2FE7D09B9}" type="presOf" srcId="{5F327639-C6A9-488E-8FBC-7D08A9D95295}" destId="{522F93CB-7047-4D80-9DF0-D1EFDDAB4A33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BA4ADCA6-8304-4B43-A883-0C0AA36930C8}" srcId="{30C92DAB-0C67-42A2-B79D-DCFF5B5311DC}" destId="{5F327639-C6A9-488E-8FBC-7D08A9D95295}" srcOrd="2" destOrd="0" parTransId="{65BE1250-AD00-40FE-95C0-C80FD9BE622D}" sibTransId="{160B82B4-72CA-4BB2-9CA3-60EE98CEE0BF}"/>
    <dgm:cxn modelId="{1E1628B4-38E3-436C-B98A-F630A64C7232}" type="presOf" srcId="{65BE1250-AD00-40FE-95C0-C80FD9BE622D}" destId="{2F602F14-69A5-46AC-8191-023AC829D74A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  <dgm:cxn modelId="{E7FE5F63-A214-4568-A8F9-221C553E8688}" type="presParOf" srcId="{F277EF7A-2A98-4248-9447-A94AA5F63D94}" destId="{2F602F14-69A5-46AC-8191-023AC829D74A}" srcOrd="4" destOrd="0" presId="urn:microsoft.com/office/officeart/2005/8/layout/hierarchy3"/>
    <dgm:cxn modelId="{C021E2AF-39F1-4577-803A-F22CB71B6868}" type="presParOf" srcId="{F277EF7A-2A98-4248-9447-A94AA5F63D94}" destId="{522F93CB-7047-4D80-9DF0-D1EFDDAB4A3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r>
            <a:rPr lang="en-US" sz="3600" dirty="0"/>
            <a:t>6.</a:t>
          </a:r>
          <a:r>
            <a:rPr lang="en-US" sz="3600" baseline="0" dirty="0"/>
            <a:t> Which sounds better?</a:t>
          </a:r>
          <a:endParaRPr lang="en-US" sz="3600" dirty="0"/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 Sitting at a desk for most of the day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</a:t>
          </a:r>
          <a:r>
            <a:rPr lang="en-US" sz="3200">
              <a:solidFill>
                <a:srgbClr val="000000"/>
              </a:solidFill>
            </a:rPr>
            <a:t>Being on your feet for most of the day</a:t>
          </a:r>
          <a:endParaRPr lang="en-US" sz="3200" dirty="0">
            <a:solidFill>
              <a:srgbClr val="000000"/>
            </a:solidFill>
          </a:endParaRP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348299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2"/>
      <dgm:spPr/>
    </dgm:pt>
    <dgm:pt modelId="{5113BD40-815E-4CB0-A9FD-A00394826C09}" type="pres">
      <dgm:prSet presAssocID="{1F92E59B-C2B4-411F-876D-B3A4E5FE8D61}" presName="childText" presStyleLbl="bgAcc1" presStyleIdx="0" presStyleCnt="2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2"/>
      <dgm:spPr/>
    </dgm:pt>
    <dgm:pt modelId="{9013284F-E022-4E12-87C8-BB4FE5C430CA}" type="pres">
      <dgm:prSet presAssocID="{C40CD5A6-BB9E-4989-AE41-DE325E644FE3}" presName="childText" presStyleLbl="bgAcc1" presStyleIdx="1" presStyleCnt="2" custScaleX="406526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A8BD32-6FE8-4196-9D46-80C52A0B2812}" type="doc">
      <dgm:prSet loTypeId="urn:microsoft.com/office/officeart/2005/8/layout/hierarchy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0C92DAB-0C67-42A2-B79D-DCFF5B5311DC}">
      <dgm:prSet phldrT="[Text]" custT="1"/>
      <dgm:spPr/>
      <dgm:t>
        <a:bodyPr/>
        <a:lstStyle/>
        <a:p>
          <a:r>
            <a:rPr lang="en-US" sz="3600" dirty="0"/>
            <a:t>7. Which sentence is true for you?</a:t>
          </a:r>
        </a:p>
      </dgm:t>
    </dgm:pt>
    <dgm:pt modelId="{8F166B2D-D2B7-4783-98E5-D3EF4DBE1DE5}" type="parTrans" cxnId="{8AE8D7D3-BB76-4773-A41A-5146D28A04CC}">
      <dgm:prSet/>
      <dgm:spPr/>
      <dgm:t>
        <a:bodyPr/>
        <a:lstStyle/>
        <a:p>
          <a:endParaRPr lang="en-US"/>
        </a:p>
      </dgm:t>
    </dgm:pt>
    <dgm:pt modelId="{66BB27C7-E4F6-48E0-923F-61C42F3755B0}" type="sibTrans" cxnId="{8AE8D7D3-BB76-4773-A41A-5146D28A04CC}">
      <dgm:prSet/>
      <dgm:spPr/>
      <dgm:t>
        <a:bodyPr/>
        <a:lstStyle/>
        <a:p>
          <a:endParaRPr lang="en-US"/>
        </a:p>
      </dgm:t>
    </dgm:pt>
    <dgm:pt modelId="{1F92E59B-C2B4-411F-876D-B3A4E5FE8D61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A. I don’t mind working long hours </a:t>
          </a:r>
        </a:p>
      </dgm:t>
    </dgm:pt>
    <dgm:pt modelId="{00702E67-A1AF-40D2-A0BC-8F2D5BE16906}" type="parTrans" cxnId="{0C7613CD-6C9B-43C1-89CF-189E3FE3FE76}">
      <dgm:prSet/>
      <dgm:spPr/>
      <dgm:t>
        <a:bodyPr/>
        <a:lstStyle/>
        <a:p>
          <a:endParaRPr lang="en-US"/>
        </a:p>
      </dgm:t>
    </dgm:pt>
    <dgm:pt modelId="{9DF8A428-75D8-4B00-AA01-B77205930FDC}" type="sibTrans" cxnId="{0C7613CD-6C9B-43C1-89CF-189E3FE3FE76}">
      <dgm:prSet/>
      <dgm:spPr/>
      <dgm:t>
        <a:bodyPr/>
        <a:lstStyle/>
        <a:p>
          <a:endParaRPr lang="en-US"/>
        </a:p>
      </dgm:t>
    </dgm:pt>
    <dgm:pt modelId="{C40CD5A6-BB9E-4989-AE41-DE325E644FE3}">
      <dgm:prSet phldrT="[Text]" custT="1"/>
      <dgm:spPr>
        <a:ln w="76200">
          <a:solidFill>
            <a:srgbClr val="00B0F0"/>
          </a:solidFill>
        </a:ln>
      </dgm:spPr>
      <dgm:t>
        <a:bodyPr/>
        <a:lstStyle/>
        <a:p>
          <a:pPr algn="l"/>
          <a:r>
            <a:rPr lang="en-US" sz="3200" dirty="0">
              <a:solidFill>
                <a:srgbClr val="000000"/>
              </a:solidFill>
            </a:rPr>
            <a:t>B. </a:t>
          </a:r>
          <a:r>
            <a:rPr lang="en-US" sz="3200">
              <a:solidFill>
                <a:srgbClr val="000000"/>
              </a:solidFill>
            </a:rPr>
            <a:t>I want to work nine-to-five</a:t>
          </a:r>
          <a:endParaRPr lang="en-US" sz="3200" dirty="0">
            <a:solidFill>
              <a:srgbClr val="000000"/>
            </a:solidFill>
          </a:endParaRPr>
        </a:p>
      </dgm:t>
    </dgm:pt>
    <dgm:pt modelId="{657FAC4C-C2DE-4D35-B415-DEB9815DEC23}" type="parTrans" cxnId="{6C6F8DF4-D1B4-4714-884D-8E1372B53E7E}">
      <dgm:prSet/>
      <dgm:spPr/>
      <dgm:t>
        <a:bodyPr/>
        <a:lstStyle/>
        <a:p>
          <a:endParaRPr lang="en-US"/>
        </a:p>
      </dgm:t>
    </dgm:pt>
    <dgm:pt modelId="{62566538-A113-49A2-B219-727F4E957070}" type="sibTrans" cxnId="{6C6F8DF4-D1B4-4714-884D-8E1372B53E7E}">
      <dgm:prSet/>
      <dgm:spPr/>
      <dgm:t>
        <a:bodyPr/>
        <a:lstStyle/>
        <a:p>
          <a:endParaRPr lang="en-US"/>
        </a:p>
      </dgm:t>
    </dgm:pt>
    <dgm:pt modelId="{CE7C7B64-C2E8-4472-B739-896BECBD0BB5}" type="pres">
      <dgm:prSet presAssocID="{3AA8BD32-6FE8-4196-9D46-80C52A0B28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D82565-54CC-45F1-87CD-D5BB334CA133}" type="pres">
      <dgm:prSet presAssocID="{30C92DAB-0C67-42A2-B79D-DCFF5B5311DC}" presName="root" presStyleCnt="0"/>
      <dgm:spPr/>
    </dgm:pt>
    <dgm:pt modelId="{91E276B2-F9E9-43EB-B9AA-D94E9870ECFC}" type="pres">
      <dgm:prSet presAssocID="{30C92DAB-0C67-42A2-B79D-DCFF5B5311DC}" presName="rootComposite" presStyleCnt="0"/>
      <dgm:spPr/>
    </dgm:pt>
    <dgm:pt modelId="{65702DCF-6D08-4EC1-88EF-446BAFA5D9F3}" type="pres">
      <dgm:prSet presAssocID="{30C92DAB-0C67-42A2-B79D-DCFF5B5311DC}" presName="rootText" presStyleLbl="node1" presStyleIdx="0" presStyleCnt="1" custScaleX="348299"/>
      <dgm:spPr/>
    </dgm:pt>
    <dgm:pt modelId="{F5097DA1-9DD8-4031-8055-C0D67EB7281A}" type="pres">
      <dgm:prSet presAssocID="{30C92DAB-0C67-42A2-B79D-DCFF5B5311DC}" presName="rootConnector" presStyleLbl="node1" presStyleIdx="0" presStyleCnt="1"/>
      <dgm:spPr/>
    </dgm:pt>
    <dgm:pt modelId="{F277EF7A-2A98-4248-9447-A94AA5F63D94}" type="pres">
      <dgm:prSet presAssocID="{30C92DAB-0C67-42A2-B79D-DCFF5B5311DC}" presName="childShape" presStyleCnt="0"/>
      <dgm:spPr/>
    </dgm:pt>
    <dgm:pt modelId="{45528F10-7628-4C96-BFB7-6EA165F6068F}" type="pres">
      <dgm:prSet presAssocID="{00702E67-A1AF-40D2-A0BC-8F2D5BE16906}" presName="Name13" presStyleLbl="parChTrans1D2" presStyleIdx="0" presStyleCnt="2"/>
      <dgm:spPr/>
    </dgm:pt>
    <dgm:pt modelId="{5113BD40-815E-4CB0-A9FD-A00394826C09}" type="pres">
      <dgm:prSet presAssocID="{1F92E59B-C2B4-411F-876D-B3A4E5FE8D61}" presName="childText" presStyleLbl="bgAcc1" presStyleIdx="0" presStyleCnt="2" custScaleX="406526">
        <dgm:presLayoutVars>
          <dgm:bulletEnabled val="1"/>
        </dgm:presLayoutVars>
      </dgm:prSet>
      <dgm:spPr/>
    </dgm:pt>
    <dgm:pt modelId="{95610422-A8CC-4B1E-B15F-DE1BC09BB61E}" type="pres">
      <dgm:prSet presAssocID="{657FAC4C-C2DE-4D35-B415-DEB9815DEC23}" presName="Name13" presStyleLbl="parChTrans1D2" presStyleIdx="1" presStyleCnt="2"/>
      <dgm:spPr/>
    </dgm:pt>
    <dgm:pt modelId="{9013284F-E022-4E12-87C8-BB4FE5C430CA}" type="pres">
      <dgm:prSet presAssocID="{C40CD5A6-BB9E-4989-AE41-DE325E644FE3}" presName="childText" presStyleLbl="bgAcc1" presStyleIdx="1" presStyleCnt="2" custScaleX="406526">
        <dgm:presLayoutVars>
          <dgm:bulletEnabled val="1"/>
        </dgm:presLayoutVars>
      </dgm:prSet>
      <dgm:spPr/>
    </dgm:pt>
  </dgm:ptLst>
  <dgm:cxnLst>
    <dgm:cxn modelId="{0AC75C38-B0BA-4B99-BCCC-CF9491EB3CD8}" type="presOf" srcId="{1F92E59B-C2B4-411F-876D-B3A4E5FE8D61}" destId="{5113BD40-815E-4CB0-A9FD-A00394826C09}" srcOrd="0" destOrd="0" presId="urn:microsoft.com/office/officeart/2005/8/layout/hierarchy3"/>
    <dgm:cxn modelId="{10BFCE38-AD0F-4CAB-BA57-5B36EAB4309D}" type="presOf" srcId="{C40CD5A6-BB9E-4989-AE41-DE325E644FE3}" destId="{9013284F-E022-4E12-87C8-BB4FE5C430CA}" srcOrd="0" destOrd="0" presId="urn:microsoft.com/office/officeart/2005/8/layout/hierarchy3"/>
    <dgm:cxn modelId="{E920B44C-787F-44DB-9DFA-6F2038D65594}" type="presOf" srcId="{30C92DAB-0C67-42A2-B79D-DCFF5B5311DC}" destId="{F5097DA1-9DD8-4031-8055-C0D67EB7281A}" srcOrd="1" destOrd="0" presId="urn:microsoft.com/office/officeart/2005/8/layout/hierarchy3"/>
    <dgm:cxn modelId="{DCE0A56E-80F2-49C2-9ED2-AF99E836B800}" type="presOf" srcId="{00702E67-A1AF-40D2-A0BC-8F2D5BE16906}" destId="{45528F10-7628-4C96-BFB7-6EA165F6068F}" srcOrd="0" destOrd="0" presId="urn:microsoft.com/office/officeart/2005/8/layout/hierarchy3"/>
    <dgm:cxn modelId="{8F6D2280-7035-40A2-9221-7EDD921A1EA1}" type="presOf" srcId="{3AA8BD32-6FE8-4196-9D46-80C52A0B2812}" destId="{CE7C7B64-C2E8-4472-B739-896BECBD0BB5}" srcOrd="0" destOrd="0" presId="urn:microsoft.com/office/officeart/2005/8/layout/hierarchy3"/>
    <dgm:cxn modelId="{0C7613CD-6C9B-43C1-89CF-189E3FE3FE76}" srcId="{30C92DAB-0C67-42A2-B79D-DCFF5B5311DC}" destId="{1F92E59B-C2B4-411F-876D-B3A4E5FE8D61}" srcOrd="0" destOrd="0" parTransId="{00702E67-A1AF-40D2-A0BC-8F2D5BE16906}" sibTransId="{9DF8A428-75D8-4B00-AA01-B77205930FDC}"/>
    <dgm:cxn modelId="{8AE8D7D3-BB76-4773-A41A-5146D28A04CC}" srcId="{3AA8BD32-6FE8-4196-9D46-80C52A0B2812}" destId="{30C92DAB-0C67-42A2-B79D-DCFF5B5311DC}" srcOrd="0" destOrd="0" parTransId="{8F166B2D-D2B7-4783-98E5-D3EF4DBE1DE5}" sibTransId="{66BB27C7-E4F6-48E0-923F-61C42F3755B0}"/>
    <dgm:cxn modelId="{ACDA00E8-D85E-44A1-884E-3F390C6BCD5B}" type="presOf" srcId="{657FAC4C-C2DE-4D35-B415-DEB9815DEC23}" destId="{95610422-A8CC-4B1E-B15F-DE1BC09BB61E}" srcOrd="0" destOrd="0" presId="urn:microsoft.com/office/officeart/2005/8/layout/hierarchy3"/>
    <dgm:cxn modelId="{EE082BEE-36EA-40E1-B003-442A25E15BE8}" type="presOf" srcId="{30C92DAB-0C67-42A2-B79D-DCFF5B5311DC}" destId="{65702DCF-6D08-4EC1-88EF-446BAFA5D9F3}" srcOrd="0" destOrd="0" presId="urn:microsoft.com/office/officeart/2005/8/layout/hierarchy3"/>
    <dgm:cxn modelId="{6C6F8DF4-D1B4-4714-884D-8E1372B53E7E}" srcId="{30C92DAB-0C67-42A2-B79D-DCFF5B5311DC}" destId="{C40CD5A6-BB9E-4989-AE41-DE325E644FE3}" srcOrd="1" destOrd="0" parTransId="{657FAC4C-C2DE-4D35-B415-DEB9815DEC23}" sibTransId="{62566538-A113-49A2-B219-727F4E957070}"/>
    <dgm:cxn modelId="{5A3113EE-2453-4673-8571-080C91B033A0}" type="presParOf" srcId="{CE7C7B64-C2E8-4472-B739-896BECBD0BB5}" destId="{70D82565-54CC-45F1-87CD-D5BB334CA133}" srcOrd="0" destOrd="0" presId="urn:microsoft.com/office/officeart/2005/8/layout/hierarchy3"/>
    <dgm:cxn modelId="{5DEFD484-F4EC-4E15-9B8E-8D295D2D714D}" type="presParOf" srcId="{70D82565-54CC-45F1-87CD-D5BB334CA133}" destId="{91E276B2-F9E9-43EB-B9AA-D94E9870ECFC}" srcOrd="0" destOrd="0" presId="urn:microsoft.com/office/officeart/2005/8/layout/hierarchy3"/>
    <dgm:cxn modelId="{489311DD-4A12-4B77-8A5E-8B4F645F8EB6}" type="presParOf" srcId="{91E276B2-F9E9-43EB-B9AA-D94E9870ECFC}" destId="{65702DCF-6D08-4EC1-88EF-446BAFA5D9F3}" srcOrd="0" destOrd="0" presId="urn:microsoft.com/office/officeart/2005/8/layout/hierarchy3"/>
    <dgm:cxn modelId="{40DD00CD-69AC-4DD6-B537-70F60D5296CC}" type="presParOf" srcId="{91E276B2-F9E9-43EB-B9AA-D94E9870ECFC}" destId="{F5097DA1-9DD8-4031-8055-C0D67EB7281A}" srcOrd="1" destOrd="0" presId="urn:microsoft.com/office/officeart/2005/8/layout/hierarchy3"/>
    <dgm:cxn modelId="{65F0E165-1EDE-4BEC-AA9B-A7B619F89F98}" type="presParOf" srcId="{70D82565-54CC-45F1-87CD-D5BB334CA133}" destId="{F277EF7A-2A98-4248-9447-A94AA5F63D94}" srcOrd="1" destOrd="0" presId="urn:microsoft.com/office/officeart/2005/8/layout/hierarchy3"/>
    <dgm:cxn modelId="{C99C187F-E69E-4AE0-A053-FE48186D7927}" type="presParOf" srcId="{F277EF7A-2A98-4248-9447-A94AA5F63D94}" destId="{45528F10-7628-4C96-BFB7-6EA165F6068F}" srcOrd="0" destOrd="0" presId="urn:microsoft.com/office/officeart/2005/8/layout/hierarchy3"/>
    <dgm:cxn modelId="{CDBC53B9-BD08-4B65-B459-C7839E3FD554}" type="presParOf" srcId="{F277EF7A-2A98-4248-9447-A94AA5F63D94}" destId="{5113BD40-815E-4CB0-A9FD-A00394826C09}" srcOrd="1" destOrd="0" presId="urn:microsoft.com/office/officeart/2005/8/layout/hierarchy3"/>
    <dgm:cxn modelId="{2C051E6A-C974-475B-9224-476B9BA6014E}" type="presParOf" srcId="{F277EF7A-2A98-4248-9447-A94AA5F63D94}" destId="{95610422-A8CC-4B1E-B15F-DE1BC09BB61E}" srcOrd="2" destOrd="0" presId="urn:microsoft.com/office/officeart/2005/8/layout/hierarchy3"/>
    <dgm:cxn modelId="{E9F09653-15FA-4596-B32A-400EE089B1F7}" type="presParOf" srcId="{F277EF7A-2A98-4248-9447-A94AA5F63D94}" destId="{9013284F-E022-4E12-87C8-BB4FE5C430C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5914" y="46585"/>
          <a:ext cx="8474466" cy="1216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Which is more important to you?</a:t>
          </a:r>
        </a:p>
      </dsp:txBody>
      <dsp:txXfrm>
        <a:off x="41546" y="82217"/>
        <a:ext cx="8403202" cy="1145286"/>
      </dsp:txXfrm>
    </dsp:sp>
    <dsp:sp modelId="{45528F10-7628-4C96-BFB7-6EA165F6068F}">
      <dsp:nvSpPr>
        <dsp:cNvPr id="0" name=""/>
        <dsp:cNvSpPr/>
      </dsp:nvSpPr>
      <dsp:spPr>
        <a:xfrm>
          <a:off x="853361" y="1263135"/>
          <a:ext cx="847446" cy="91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412"/>
              </a:lnTo>
              <a:lnTo>
                <a:pt x="847446" y="9124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1700808" y="1567273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 Doing a chalenging and rewarding job</a:t>
          </a:r>
        </a:p>
      </dsp:txBody>
      <dsp:txXfrm>
        <a:off x="1736440" y="1602905"/>
        <a:ext cx="7841686" cy="1145286"/>
      </dsp:txXfrm>
    </dsp:sp>
    <dsp:sp modelId="{95610422-A8CC-4B1E-B15F-DE1BC09BB61E}">
      <dsp:nvSpPr>
        <dsp:cNvPr id="0" name=""/>
        <dsp:cNvSpPr/>
      </dsp:nvSpPr>
      <dsp:spPr>
        <a:xfrm>
          <a:off x="853361" y="1263135"/>
          <a:ext cx="847446" cy="2433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100"/>
              </a:lnTo>
              <a:lnTo>
                <a:pt x="847446" y="243310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1700808" y="3087961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Earning a lot of money</a:t>
          </a:r>
        </a:p>
      </dsp:txBody>
      <dsp:txXfrm>
        <a:off x="1736440" y="3123593"/>
        <a:ext cx="7841686" cy="1145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5914" y="46585"/>
          <a:ext cx="8474466" cy="1216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Which do you prefer? </a:t>
          </a:r>
        </a:p>
      </dsp:txBody>
      <dsp:txXfrm>
        <a:off x="41546" y="82217"/>
        <a:ext cx="8403202" cy="1145286"/>
      </dsp:txXfrm>
    </dsp:sp>
    <dsp:sp modelId="{45528F10-7628-4C96-BFB7-6EA165F6068F}">
      <dsp:nvSpPr>
        <dsp:cNvPr id="0" name=""/>
        <dsp:cNvSpPr/>
      </dsp:nvSpPr>
      <dsp:spPr>
        <a:xfrm>
          <a:off x="853361" y="1263135"/>
          <a:ext cx="847446" cy="91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412"/>
              </a:lnTo>
              <a:lnTo>
                <a:pt x="847446" y="9124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1700808" y="1567273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 Working indoors</a:t>
          </a:r>
        </a:p>
      </dsp:txBody>
      <dsp:txXfrm>
        <a:off x="1736440" y="1602905"/>
        <a:ext cx="7841686" cy="1145286"/>
      </dsp:txXfrm>
    </dsp:sp>
    <dsp:sp modelId="{95610422-A8CC-4B1E-B15F-DE1BC09BB61E}">
      <dsp:nvSpPr>
        <dsp:cNvPr id="0" name=""/>
        <dsp:cNvSpPr/>
      </dsp:nvSpPr>
      <dsp:spPr>
        <a:xfrm>
          <a:off x="853361" y="1263135"/>
          <a:ext cx="847446" cy="2433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100"/>
              </a:lnTo>
              <a:lnTo>
                <a:pt x="847446" y="243310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1700808" y="3087961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</a:t>
          </a:r>
          <a:r>
            <a:rPr lang="en-US" sz="3200" kern="1200">
              <a:solidFill>
                <a:srgbClr val="000000"/>
              </a:solidFill>
            </a:rPr>
            <a:t>Working ourdoors</a:t>
          </a:r>
          <a:endParaRPr lang="en-US" sz="3200" kern="1200" dirty="0">
            <a:solidFill>
              <a:srgbClr val="000000"/>
            </a:solidFill>
          </a:endParaRPr>
        </a:p>
      </dsp:txBody>
      <dsp:txXfrm>
        <a:off x="1736440" y="3123593"/>
        <a:ext cx="7841686" cy="1145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1111977" y="201"/>
          <a:ext cx="7190461" cy="9159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Do you want a job that involves travelling a lot?</a:t>
          </a:r>
        </a:p>
      </dsp:txBody>
      <dsp:txXfrm>
        <a:off x="1138804" y="27028"/>
        <a:ext cx="7136807" cy="862281"/>
      </dsp:txXfrm>
    </dsp:sp>
    <dsp:sp modelId="{45528F10-7628-4C96-BFB7-6EA165F6068F}">
      <dsp:nvSpPr>
        <dsp:cNvPr id="0" name=""/>
        <dsp:cNvSpPr/>
      </dsp:nvSpPr>
      <dsp:spPr>
        <a:xfrm>
          <a:off x="1831023" y="916136"/>
          <a:ext cx="719046" cy="686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951"/>
              </a:lnTo>
              <a:lnTo>
                <a:pt x="719046" y="6869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2550069" y="1145120"/>
          <a:ext cx="5957626" cy="9159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A.Yes</a:t>
          </a:r>
        </a:p>
      </dsp:txBody>
      <dsp:txXfrm>
        <a:off x="2576896" y="1171947"/>
        <a:ext cx="5903972" cy="862281"/>
      </dsp:txXfrm>
    </dsp:sp>
    <dsp:sp modelId="{95610422-A8CC-4B1E-B15F-DE1BC09BB61E}">
      <dsp:nvSpPr>
        <dsp:cNvPr id="0" name=""/>
        <dsp:cNvSpPr/>
      </dsp:nvSpPr>
      <dsp:spPr>
        <a:xfrm>
          <a:off x="1831023" y="916136"/>
          <a:ext cx="719046" cy="183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871"/>
              </a:lnTo>
              <a:lnTo>
                <a:pt x="719046" y="183187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2550069" y="2290040"/>
          <a:ext cx="5957626" cy="9159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No</a:t>
          </a:r>
        </a:p>
      </dsp:txBody>
      <dsp:txXfrm>
        <a:off x="2576896" y="2316867"/>
        <a:ext cx="5903972" cy="862281"/>
      </dsp:txXfrm>
    </dsp:sp>
    <dsp:sp modelId="{2F602F14-69A5-46AC-8191-023AC829D74A}">
      <dsp:nvSpPr>
        <dsp:cNvPr id="0" name=""/>
        <dsp:cNvSpPr/>
      </dsp:nvSpPr>
      <dsp:spPr>
        <a:xfrm>
          <a:off x="1831023" y="916136"/>
          <a:ext cx="719046" cy="2976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6790"/>
              </a:lnTo>
              <a:lnTo>
                <a:pt x="719046" y="297679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F93CB-7047-4D80-9DF0-D1EFDDAB4A33}">
      <dsp:nvSpPr>
        <dsp:cNvPr id="0" name=""/>
        <dsp:cNvSpPr/>
      </dsp:nvSpPr>
      <dsp:spPr>
        <a:xfrm>
          <a:off x="2550069" y="3434960"/>
          <a:ext cx="5947763" cy="9159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C. I don’t mind</a:t>
          </a:r>
        </a:p>
      </dsp:txBody>
      <dsp:txXfrm>
        <a:off x="2576896" y="3461787"/>
        <a:ext cx="5894109" cy="8622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5914" y="46585"/>
          <a:ext cx="8474466" cy="1216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</a:t>
          </a:r>
          <a:r>
            <a:rPr lang="en-US" sz="3600" kern="1200" baseline="0" dirty="0"/>
            <a:t> Which sentence is true for you?</a:t>
          </a:r>
          <a:endParaRPr lang="en-US" sz="3600" kern="1200" dirty="0"/>
        </a:p>
      </dsp:txBody>
      <dsp:txXfrm>
        <a:off x="41546" y="82217"/>
        <a:ext cx="8403202" cy="1145286"/>
      </dsp:txXfrm>
    </dsp:sp>
    <dsp:sp modelId="{45528F10-7628-4C96-BFB7-6EA165F6068F}">
      <dsp:nvSpPr>
        <dsp:cNvPr id="0" name=""/>
        <dsp:cNvSpPr/>
      </dsp:nvSpPr>
      <dsp:spPr>
        <a:xfrm>
          <a:off x="853361" y="1263135"/>
          <a:ext cx="847446" cy="91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412"/>
              </a:lnTo>
              <a:lnTo>
                <a:pt x="847446" y="9124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1700808" y="1567273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 I like being part of a team</a:t>
          </a:r>
        </a:p>
      </dsp:txBody>
      <dsp:txXfrm>
        <a:off x="1736440" y="1602905"/>
        <a:ext cx="7841686" cy="1145286"/>
      </dsp:txXfrm>
    </dsp:sp>
    <dsp:sp modelId="{95610422-A8CC-4B1E-B15F-DE1BC09BB61E}">
      <dsp:nvSpPr>
        <dsp:cNvPr id="0" name=""/>
        <dsp:cNvSpPr/>
      </dsp:nvSpPr>
      <dsp:spPr>
        <a:xfrm>
          <a:off x="853361" y="1263135"/>
          <a:ext cx="847446" cy="2433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100"/>
              </a:lnTo>
              <a:lnTo>
                <a:pt x="847446" y="243310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1700808" y="3087961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</a:t>
          </a:r>
          <a:r>
            <a:rPr lang="en-US" sz="3200" kern="1200">
              <a:solidFill>
                <a:srgbClr val="000000"/>
              </a:solidFill>
            </a:rPr>
            <a:t>I prefer working alone</a:t>
          </a:r>
          <a:endParaRPr lang="en-US" sz="3200" kern="1200" dirty="0">
            <a:solidFill>
              <a:srgbClr val="000000"/>
            </a:solidFill>
          </a:endParaRPr>
        </a:p>
      </dsp:txBody>
      <dsp:txXfrm>
        <a:off x="1736440" y="3123593"/>
        <a:ext cx="7841686" cy="11452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75703" y="201"/>
          <a:ext cx="9468265" cy="9159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5. Do you want a job that involves dealing with the public and/or serving customers?</a:t>
          </a:r>
        </a:p>
      </dsp:txBody>
      <dsp:txXfrm>
        <a:off x="102530" y="27028"/>
        <a:ext cx="9414611" cy="862281"/>
      </dsp:txXfrm>
    </dsp:sp>
    <dsp:sp modelId="{45528F10-7628-4C96-BFB7-6EA165F6068F}">
      <dsp:nvSpPr>
        <dsp:cNvPr id="0" name=""/>
        <dsp:cNvSpPr/>
      </dsp:nvSpPr>
      <dsp:spPr>
        <a:xfrm>
          <a:off x="1022530" y="916136"/>
          <a:ext cx="946826" cy="686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951"/>
              </a:lnTo>
              <a:lnTo>
                <a:pt x="946826" y="68695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1969356" y="1145120"/>
          <a:ext cx="5957626" cy="9159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A.Yes</a:t>
          </a:r>
        </a:p>
      </dsp:txBody>
      <dsp:txXfrm>
        <a:off x="1996183" y="1171947"/>
        <a:ext cx="5903972" cy="862281"/>
      </dsp:txXfrm>
    </dsp:sp>
    <dsp:sp modelId="{95610422-A8CC-4B1E-B15F-DE1BC09BB61E}">
      <dsp:nvSpPr>
        <dsp:cNvPr id="0" name=""/>
        <dsp:cNvSpPr/>
      </dsp:nvSpPr>
      <dsp:spPr>
        <a:xfrm>
          <a:off x="1022530" y="916136"/>
          <a:ext cx="946826" cy="1831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871"/>
              </a:lnTo>
              <a:lnTo>
                <a:pt x="946826" y="183187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1969356" y="2290040"/>
          <a:ext cx="5957626" cy="9159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No</a:t>
          </a:r>
        </a:p>
      </dsp:txBody>
      <dsp:txXfrm>
        <a:off x="1996183" y="2316867"/>
        <a:ext cx="5903972" cy="862281"/>
      </dsp:txXfrm>
    </dsp:sp>
    <dsp:sp modelId="{2F602F14-69A5-46AC-8191-023AC829D74A}">
      <dsp:nvSpPr>
        <dsp:cNvPr id="0" name=""/>
        <dsp:cNvSpPr/>
      </dsp:nvSpPr>
      <dsp:spPr>
        <a:xfrm>
          <a:off x="1022530" y="916136"/>
          <a:ext cx="946826" cy="2976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6790"/>
              </a:lnTo>
              <a:lnTo>
                <a:pt x="946826" y="297679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F93CB-7047-4D80-9DF0-D1EFDDAB4A33}">
      <dsp:nvSpPr>
        <dsp:cNvPr id="0" name=""/>
        <dsp:cNvSpPr/>
      </dsp:nvSpPr>
      <dsp:spPr>
        <a:xfrm>
          <a:off x="1969356" y="3434960"/>
          <a:ext cx="5947763" cy="91593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C. I don’t mind</a:t>
          </a:r>
        </a:p>
      </dsp:txBody>
      <dsp:txXfrm>
        <a:off x="1996183" y="3461787"/>
        <a:ext cx="5894109" cy="862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5914" y="46585"/>
          <a:ext cx="8474466" cy="1216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6.</a:t>
          </a:r>
          <a:r>
            <a:rPr lang="en-US" sz="3600" kern="1200" baseline="0" dirty="0"/>
            <a:t> Which sounds better?</a:t>
          </a:r>
          <a:endParaRPr lang="en-US" sz="3600" kern="1200" dirty="0"/>
        </a:p>
      </dsp:txBody>
      <dsp:txXfrm>
        <a:off x="41546" y="82217"/>
        <a:ext cx="8403202" cy="1145286"/>
      </dsp:txXfrm>
    </dsp:sp>
    <dsp:sp modelId="{45528F10-7628-4C96-BFB7-6EA165F6068F}">
      <dsp:nvSpPr>
        <dsp:cNvPr id="0" name=""/>
        <dsp:cNvSpPr/>
      </dsp:nvSpPr>
      <dsp:spPr>
        <a:xfrm>
          <a:off x="853361" y="1263135"/>
          <a:ext cx="847446" cy="91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412"/>
              </a:lnTo>
              <a:lnTo>
                <a:pt x="847446" y="9124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1700808" y="1567273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 Sitting at a desk for most of the day</a:t>
          </a:r>
        </a:p>
      </dsp:txBody>
      <dsp:txXfrm>
        <a:off x="1736440" y="1602905"/>
        <a:ext cx="7841686" cy="1145286"/>
      </dsp:txXfrm>
    </dsp:sp>
    <dsp:sp modelId="{95610422-A8CC-4B1E-B15F-DE1BC09BB61E}">
      <dsp:nvSpPr>
        <dsp:cNvPr id="0" name=""/>
        <dsp:cNvSpPr/>
      </dsp:nvSpPr>
      <dsp:spPr>
        <a:xfrm>
          <a:off x="853361" y="1263135"/>
          <a:ext cx="847446" cy="2433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100"/>
              </a:lnTo>
              <a:lnTo>
                <a:pt x="847446" y="243310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1700808" y="3087961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</a:t>
          </a:r>
          <a:r>
            <a:rPr lang="en-US" sz="3200" kern="1200">
              <a:solidFill>
                <a:srgbClr val="000000"/>
              </a:solidFill>
            </a:rPr>
            <a:t>Being on your feet for most of the day</a:t>
          </a:r>
          <a:endParaRPr lang="en-US" sz="3200" kern="1200" dirty="0">
            <a:solidFill>
              <a:srgbClr val="000000"/>
            </a:solidFill>
          </a:endParaRPr>
        </a:p>
      </dsp:txBody>
      <dsp:txXfrm>
        <a:off x="1736440" y="3123593"/>
        <a:ext cx="7841686" cy="11452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02DCF-6D08-4EC1-88EF-446BAFA5D9F3}">
      <dsp:nvSpPr>
        <dsp:cNvPr id="0" name=""/>
        <dsp:cNvSpPr/>
      </dsp:nvSpPr>
      <dsp:spPr>
        <a:xfrm>
          <a:off x="5914" y="46585"/>
          <a:ext cx="8474466" cy="12165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7. Which sentence is true for you?</a:t>
          </a:r>
        </a:p>
      </dsp:txBody>
      <dsp:txXfrm>
        <a:off x="41546" y="82217"/>
        <a:ext cx="8403202" cy="1145286"/>
      </dsp:txXfrm>
    </dsp:sp>
    <dsp:sp modelId="{45528F10-7628-4C96-BFB7-6EA165F6068F}">
      <dsp:nvSpPr>
        <dsp:cNvPr id="0" name=""/>
        <dsp:cNvSpPr/>
      </dsp:nvSpPr>
      <dsp:spPr>
        <a:xfrm>
          <a:off x="853361" y="1263135"/>
          <a:ext cx="847446" cy="912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412"/>
              </a:lnTo>
              <a:lnTo>
                <a:pt x="847446" y="9124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3BD40-815E-4CB0-A9FD-A00394826C09}">
      <dsp:nvSpPr>
        <dsp:cNvPr id="0" name=""/>
        <dsp:cNvSpPr/>
      </dsp:nvSpPr>
      <dsp:spPr>
        <a:xfrm>
          <a:off x="1700808" y="1567273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A. I don’t mind working long hours </a:t>
          </a:r>
        </a:p>
      </dsp:txBody>
      <dsp:txXfrm>
        <a:off x="1736440" y="1602905"/>
        <a:ext cx="7841686" cy="1145286"/>
      </dsp:txXfrm>
    </dsp:sp>
    <dsp:sp modelId="{95610422-A8CC-4B1E-B15F-DE1BC09BB61E}">
      <dsp:nvSpPr>
        <dsp:cNvPr id="0" name=""/>
        <dsp:cNvSpPr/>
      </dsp:nvSpPr>
      <dsp:spPr>
        <a:xfrm>
          <a:off x="853361" y="1263135"/>
          <a:ext cx="847446" cy="2433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100"/>
              </a:lnTo>
              <a:lnTo>
                <a:pt x="847446" y="243310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284F-E022-4E12-87C8-BB4FE5C430CA}">
      <dsp:nvSpPr>
        <dsp:cNvPr id="0" name=""/>
        <dsp:cNvSpPr/>
      </dsp:nvSpPr>
      <dsp:spPr>
        <a:xfrm>
          <a:off x="1700808" y="3087961"/>
          <a:ext cx="7912950" cy="121655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76200"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</a:rPr>
            <a:t>B. </a:t>
          </a:r>
          <a:r>
            <a:rPr lang="en-US" sz="3200" kern="1200">
              <a:solidFill>
                <a:srgbClr val="000000"/>
              </a:solidFill>
            </a:rPr>
            <a:t>I want to work nine-to-five</a:t>
          </a:r>
          <a:endParaRPr lang="en-US" sz="3200" kern="1200" dirty="0">
            <a:solidFill>
              <a:srgbClr val="000000"/>
            </a:solidFill>
          </a:endParaRPr>
        </a:p>
      </dsp:txBody>
      <dsp:txXfrm>
        <a:off x="1736440" y="3123593"/>
        <a:ext cx="7841686" cy="1145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4D623-55DA-4402-89C3-73FC115D40BB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18F68-38AA-401D-B3B3-1FFACD46F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1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812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97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541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32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6914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720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736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4250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312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640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0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039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916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153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46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20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5117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13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19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72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2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24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9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7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6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91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5840562" y="624716"/>
            <a:ext cx="5740592" cy="5063542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3429562" y="2570601"/>
            <a:ext cx="5137198" cy="119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300" b="0" i="0" u="none" strike="noStrike" kern="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SEDIDCO</a:t>
            </a:r>
            <a:endParaRPr kumimoji="0" sz="8300" b="0" i="0" u="none" strike="noStrike" kern="0" cap="none" spc="0" normalizeH="0" baseline="0" noProof="0" dirty="0">
              <a:ln>
                <a:noFill/>
              </a:ln>
              <a:solidFill>
                <a:srgbClr val="009A4E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2826526" y="3723370"/>
            <a:ext cx="6560363" cy="48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CÔNG TY CỔ PHẦN ĐẦU TƯ VÀ PHÁT TRIỂN GIÁO DỤC PHƯƠNG NAM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5424750" y="4238360"/>
            <a:ext cx="1339325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3782555" y="2457422"/>
            <a:ext cx="4623714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2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678440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38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527860" y="292693"/>
            <a:ext cx="11358486" cy="6384375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968300" y="588466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1033401" y="6048868"/>
            <a:ext cx="592367" cy="531367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10756001" y="1352052"/>
            <a:ext cx="222233" cy="224767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728422" y="12559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374700" y="1288786"/>
            <a:ext cx="432703" cy="110214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807362" y="13430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728422" y="1730988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374700" y="1765507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807362" y="1819724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376289" y="1780290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728422" y="2207666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374700" y="2240534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807362" y="22947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728422" y="2682691"/>
            <a:ext cx="10583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374700" y="2717213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807362" y="2769819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376289" y="2732038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728422" y="3159414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374700" y="3192282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807362" y="3246497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728422" y="3634439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374700" y="3668959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807362" y="3721566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728422" y="41111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374700" y="4143986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807362" y="41982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728422" y="4586187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374700" y="4620665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807362" y="4673272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728422" y="5061213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374700" y="5095734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06276" y="520420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807362" y="51499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728422" y="5537892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374700" y="5570760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807362" y="5625018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76289" y="1303612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5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4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7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2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2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0247-E949-41A8-A942-F63F62657AD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A6057-A109-4628-AD5B-576F9839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3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11353801" y="209864"/>
            <a:ext cx="765156" cy="71541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1" y="1105318"/>
            <a:ext cx="1219199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28010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.jp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0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0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6.png"/><Relationship Id="rId5" Type="http://schemas.microsoft.com/office/2007/relationships/media" Target="../media/media7.mp3"/><Relationship Id="rId10" Type="http://schemas.openxmlformats.org/officeDocument/2006/relationships/image" Target="../media/image12.jpe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26" Type="http://schemas.openxmlformats.org/officeDocument/2006/relationships/diagramData" Target="../diagrams/data5.xml"/><Relationship Id="rId39" Type="http://schemas.openxmlformats.org/officeDocument/2006/relationships/diagramColors" Target="../diagrams/colors7.xml"/><Relationship Id="rId21" Type="http://schemas.openxmlformats.org/officeDocument/2006/relationships/diagramData" Target="../diagrams/data4.xml"/><Relationship Id="rId34" Type="http://schemas.openxmlformats.org/officeDocument/2006/relationships/diagramColors" Target="../diagrams/colors6.xml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9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29" Type="http://schemas.openxmlformats.org/officeDocument/2006/relationships/diagramColors" Target="../diagrams/colors5.xml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24" Type="http://schemas.openxmlformats.org/officeDocument/2006/relationships/diagramColors" Target="../diagrams/colors4.xml"/><Relationship Id="rId32" Type="http://schemas.openxmlformats.org/officeDocument/2006/relationships/diagramLayout" Target="../diagrams/layout6.xml"/><Relationship Id="rId37" Type="http://schemas.openxmlformats.org/officeDocument/2006/relationships/diagramLayout" Target="../diagrams/layout7.xml"/><Relationship Id="rId40" Type="http://schemas.microsoft.com/office/2007/relationships/diagramDrawing" Target="../diagrams/drawing7.xml"/><Relationship Id="rId5" Type="http://schemas.openxmlformats.org/officeDocument/2006/relationships/image" Target="../media/image54.png"/><Relationship Id="rId15" Type="http://schemas.microsoft.com/office/2007/relationships/diagramDrawing" Target="../diagrams/drawing2.xml"/><Relationship Id="rId23" Type="http://schemas.openxmlformats.org/officeDocument/2006/relationships/diagramQuickStyle" Target="../diagrams/quickStyle4.xml"/><Relationship Id="rId28" Type="http://schemas.openxmlformats.org/officeDocument/2006/relationships/diagramQuickStyle" Target="../diagrams/quickStyle5.xml"/><Relationship Id="rId36" Type="http://schemas.openxmlformats.org/officeDocument/2006/relationships/diagramData" Target="../diagrams/data7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31" Type="http://schemas.openxmlformats.org/officeDocument/2006/relationships/diagramData" Target="../diagrams/data6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openxmlformats.org/officeDocument/2006/relationships/diagramLayout" Target="../diagrams/layout4.xml"/><Relationship Id="rId27" Type="http://schemas.openxmlformats.org/officeDocument/2006/relationships/diagramLayout" Target="../diagrams/layout5.xml"/><Relationship Id="rId30" Type="http://schemas.microsoft.com/office/2007/relationships/diagramDrawing" Target="../diagrams/drawing5.xml"/><Relationship Id="rId35" Type="http://schemas.microsoft.com/office/2007/relationships/diagramDrawing" Target="../diagrams/drawing6.xml"/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33" Type="http://schemas.openxmlformats.org/officeDocument/2006/relationships/diagramQuickStyle" Target="../diagrams/quickStyle6.xml"/><Relationship Id="rId38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bin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192741" y="161365"/>
            <a:ext cx="11806518" cy="653527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r>
              <a:rPr lang="en-US" sz="27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5A: Vocabulary</a:t>
            </a:r>
            <a:endParaRPr sz="27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6036304" y="3339107"/>
            <a:ext cx="5330032" cy="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 defTabSz="457200">
              <a:lnSpc>
                <a:spcPct val="9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5: Ambition</a:t>
            </a:r>
            <a:endParaRPr sz="55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7158410" y="4518450"/>
            <a:ext cx="3222600" cy="14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endParaRPr sz="700" kern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314" y="740841"/>
            <a:ext cx="3349490" cy="448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0941" y="554821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7726" y="2575171"/>
            <a:ext cx="2527312" cy="64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589387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274323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1290942" y="1347665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6241457" y="1358860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B</a:t>
            </a:r>
          </a:p>
        </p:txBody>
      </p:sp>
      <p:sp>
        <p:nvSpPr>
          <p:cNvPr id="20" name="Oval 19"/>
          <p:cNvSpPr/>
          <p:nvPr/>
        </p:nvSpPr>
        <p:spPr>
          <a:xfrm>
            <a:off x="1290942" y="3774673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C</a:t>
            </a:r>
          </a:p>
        </p:txBody>
      </p:sp>
      <p:sp>
        <p:nvSpPr>
          <p:cNvPr id="21" name="Oval 20"/>
          <p:cNvSpPr/>
          <p:nvPr/>
        </p:nvSpPr>
        <p:spPr>
          <a:xfrm>
            <a:off x="6241457" y="3761856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737" y="1277974"/>
            <a:ext cx="3248393" cy="24966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193" y="1274323"/>
            <a:ext cx="3367121" cy="25232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189" y="3969342"/>
            <a:ext cx="3453491" cy="2302327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535" y="3914676"/>
            <a:ext cx="3035185" cy="2343738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873" y="198413"/>
            <a:ext cx="9862253" cy="9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389680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1290942" y="1507685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25" y="5075609"/>
            <a:ext cx="7219950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24" y="1507685"/>
            <a:ext cx="4413539" cy="3316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34831" y="2001671"/>
            <a:ext cx="201168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315200" y="2703727"/>
            <a:ext cx="201168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148944" y="4991699"/>
            <a:ext cx="1136307" cy="5216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487205" y="126456"/>
            <a:ext cx="9292201" cy="1125692"/>
            <a:chOff x="1652892" y="135221"/>
            <a:chExt cx="8886967" cy="10646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2892" y="135221"/>
              <a:ext cx="8886967" cy="1064643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008907" y="817418"/>
              <a:ext cx="199505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59236" y="526473"/>
              <a:ext cx="3671453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36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389680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25" y="5075609"/>
            <a:ext cx="7219950" cy="84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24" y="1567990"/>
            <a:ext cx="4358121" cy="3243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486024" y="5238658"/>
            <a:ext cx="1213140" cy="5248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276820" y="1567990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B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87205" y="126456"/>
            <a:ext cx="9292201" cy="1125692"/>
            <a:chOff x="1652892" y="135221"/>
            <a:chExt cx="8886967" cy="106464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2892" y="135221"/>
              <a:ext cx="8886967" cy="1064643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2008907" y="817418"/>
              <a:ext cx="199505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359236" y="526473"/>
              <a:ext cx="3671453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0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389680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25" y="5075609"/>
            <a:ext cx="7219950" cy="8477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03964" y="5264764"/>
            <a:ext cx="1213140" cy="4571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58159" y="1567990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24" y="1703643"/>
            <a:ext cx="4556294" cy="303752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87205" y="126456"/>
            <a:ext cx="9292201" cy="1125692"/>
            <a:chOff x="1652892" y="135221"/>
            <a:chExt cx="8886967" cy="106464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2892" y="135221"/>
              <a:ext cx="8886967" cy="1064643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008907" y="817418"/>
              <a:ext cx="199505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59236" y="526473"/>
              <a:ext cx="3671453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75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389680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25" y="5075609"/>
            <a:ext cx="7219950" cy="8477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939711" y="4972830"/>
            <a:ext cx="1213140" cy="5248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58159" y="1567990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25" y="1620338"/>
            <a:ext cx="4175935" cy="322461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87205" y="126456"/>
            <a:ext cx="9292201" cy="1125692"/>
            <a:chOff x="1652892" y="135221"/>
            <a:chExt cx="8886967" cy="106464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2892" y="135221"/>
              <a:ext cx="8886967" cy="1064643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2008907" y="817418"/>
              <a:ext cx="199505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59236" y="526473"/>
              <a:ext cx="3671453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2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471643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320" y="3309582"/>
            <a:ext cx="11459811" cy="134554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234857" y="148882"/>
            <a:ext cx="9742798" cy="1167170"/>
            <a:chOff x="1234857" y="148882"/>
            <a:chExt cx="9742798" cy="11671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4857" y="148882"/>
              <a:ext cx="9742798" cy="116717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4474376" y="914400"/>
              <a:ext cx="5569524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2937162" y="3309582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579407" y="4126994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32217" y="3739082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728367" y="3309577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39744" y="4126999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Friends Global Grade 10 SB_CD2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385" y="1658918"/>
            <a:ext cx="609600" cy="6096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V="1">
            <a:off x="3629897" y="3725227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32212" y="3309577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608617" y="3309579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612578" y="3309582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283532" y="4113149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594768" y="3725225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086104" y="3725222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40309" y="3697517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121248" y="4140874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904508" y="4154720"/>
            <a:ext cx="124693" cy="1575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82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18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873058" y="1338801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lang="en-US" kern="0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549" y="5955019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44587" y="151775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creative </a:t>
            </a:r>
            <a:r>
              <a:rPr lang="en-US" dirty="0">
                <a:solidFill>
                  <a:srgbClr val="000000"/>
                </a:solidFill>
              </a:rPr>
              <a:t>/kriˈeɪtɪv/</a:t>
            </a:r>
            <a:endParaRPr lang="en-US" sz="3000" b="1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1223" y="1478905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the use of skill and the imagination to produce something new or a work of 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4587" y="2138461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challenging </a:t>
            </a:r>
            <a:r>
              <a:rPr lang="en-US" dirty="0">
                <a:solidFill>
                  <a:srgbClr val="000000"/>
                </a:solidFill>
              </a:rPr>
              <a:t>/ˈtʃælɪndʒɪŋ/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1223" y="2084079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difficult in an interesting way that tests your ability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4587" y="282160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repetitive </a:t>
            </a:r>
            <a:r>
              <a:rPr lang="en-US" dirty="0">
                <a:solidFill>
                  <a:srgbClr val="000000"/>
                </a:solidFill>
              </a:rPr>
              <a:t>/rɪˈpetətɪv/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1223" y="2805991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saying or doing the same thing many times, so that it becomes boring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4587" y="3570303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rewarding </a:t>
            </a:r>
            <a:r>
              <a:rPr lang="en-US" dirty="0">
                <a:solidFill>
                  <a:srgbClr val="000000"/>
                </a:solidFill>
              </a:rPr>
              <a:t>/rɪˈwɔːrdɪŋ/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6743" y="3495737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worth doing; that makes you happy because you think it is useful or important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4587" y="4284259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stressful </a:t>
            </a:r>
            <a:r>
              <a:rPr lang="en-US" dirty="0">
                <a:solidFill>
                  <a:srgbClr val="000000"/>
                </a:solidFill>
              </a:rPr>
              <a:t>/ˈstresfl/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51223" y="4238076"/>
            <a:ext cx="457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causing a lot of worry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4587" y="500860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tiring </a:t>
            </a:r>
            <a:r>
              <a:rPr lang="en-US" dirty="0">
                <a:solidFill>
                  <a:srgbClr val="000000"/>
                </a:solidFill>
              </a:rPr>
              <a:t>/ˈtaɪərɪŋ/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16743" y="4937861"/>
            <a:ext cx="503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making you feel the need to sleep or rest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44587" y="5663734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varied </a:t>
            </a:r>
            <a:r>
              <a:rPr lang="en-US" dirty="0">
                <a:solidFill>
                  <a:srgbClr val="000000"/>
                </a:solidFill>
              </a:rPr>
              <a:t>/ˈverid/ 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16743" y="5592680"/>
            <a:ext cx="496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of many different types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58" y="3304830"/>
            <a:ext cx="10449936" cy="1180986"/>
          </a:xfrm>
          <a:prstGeom prst="rect">
            <a:avLst/>
          </a:prstGeom>
        </p:spPr>
      </p:pic>
      <p:sp>
        <p:nvSpPr>
          <p:cNvPr id="31" name="Google Shape;245;p3"/>
          <p:cNvSpPr/>
          <p:nvPr/>
        </p:nvSpPr>
        <p:spPr>
          <a:xfrm>
            <a:off x="706843" y="217846"/>
            <a:ext cx="10778315" cy="85219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2" name="Google Shape;248;p3"/>
          <p:cNvSpPr txBox="1"/>
          <p:nvPr/>
        </p:nvSpPr>
        <p:spPr>
          <a:xfrm>
            <a:off x="984567" y="371492"/>
            <a:ext cx="1033842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Lato Black"/>
                <a:sym typeface="Lato Black"/>
              </a:rPr>
              <a:t>Adjectives of describing jobs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3536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  <p:bldP spid="19" grpId="0"/>
      <p:bldP spid="20" grpId="0"/>
      <p:bldP spid="22" grpId="0"/>
      <p:bldP spid="23" grpId="0"/>
      <p:bldP spid="25" grpId="0"/>
      <p:bldP spid="26" grpId="0"/>
      <p:bldP spid="28" grpId="0"/>
      <p:bldP spid="29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471643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350168" y="158037"/>
            <a:ext cx="9491663" cy="1240002"/>
            <a:chOff x="2395537" y="210885"/>
            <a:chExt cx="7400925" cy="8572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5537" y="210885"/>
              <a:ext cx="7400925" cy="85725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662868" y="772058"/>
              <a:ext cx="7099088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41924" y="1019869"/>
              <a:ext cx="464926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151514" y="511233"/>
              <a:ext cx="464926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7" b="88991" l="2770" r="100000">
                        <a14:backgroundMark x1="8310" y1="72477" x2="22992" y2="72477"/>
                        <a14:backgroundMark x1="5817" y1="69725" x2="25762" y2="76147"/>
                        <a14:backgroundMark x1="4986" y1="65138" x2="25762" y2="65138"/>
                        <a14:backgroundMark x1="39058" y1="74312" x2="98061" y2="743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279" y="1720846"/>
            <a:ext cx="3438525" cy="103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89796" l="0" r="100000">
                        <a14:backgroundMark x1="3165" y1="76531" x2="77004" y2="76531"/>
                        <a14:backgroundMark x1="83122" y1="76531" x2="98312" y2="74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8856" y="1745524"/>
            <a:ext cx="4514850" cy="933450"/>
          </a:xfrm>
          <a:prstGeom prst="rect">
            <a:avLst/>
          </a:prstGeom>
        </p:spPr>
      </p:pic>
      <p:pic>
        <p:nvPicPr>
          <p:cNvPr id="2052" name="Picture 4" descr="7,594 Child Asking Illustrations &amp; Clip Art - iStock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62" b="100000" l="0" r="22386">
                        <a14:foregroundMark x1="5882" y1="67957" x2="5882" y2="67957"/>
                        <a14:foregroundMark x1="10948" y1="66452" x2="10948" y2="66452"/>
                        <a14:backgroundMark x1="3758" y1="51828" x2="17810" y2="52903"/>
                        <a14:backgroundMark x1="18791" y1="52903" x2="18791" y2="91828"/>
                        <a14:backgroundMark x1="18791" y1="89892" x2="13235" y2="91828"/>
                        <a14:backgroundMark x1="8007" y1="97419" x2="8007" y2="95484"/>
                        <a14:backgroundMark x1="15686" y1="60215" x2="16176" y2="6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23" y="-710466"/>
            <a:ext cx="7839536" cy="59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7,594 Child Asking Illustrations &amp; Clip Art - i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269" b="100000" l="74020" r="100000">
                        <a14:foregroundMark x1="84477" y1="67312" x2="84477" y2="67312"/>
                        <a14:foregroundMark x1="89542" y1="69892" x2="89542" y2="69892"/>
                        <a14:foregroundMark x1="84641" y1="76774" x2="86601" y2="76344"/>
                        <a14:foregroundMark x1="86438" y1="76774" x2="88072" y2="78710"/>
                        <a14:backgroundMark x1="82680" y1="56989" x2="75817" y2="57634"/>
                        <a14:backgroundMark x1="75980" y1="58065" x2="76471" y2="95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14" y="-629544"/>
            <a:ext cx="7681227" cy="583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1205" y="5213645"/>
            <a:ext cx="7272369" cy="9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070043"/>
            <a:ext cx="10442710" cy="5175116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549" y="5935217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45" y="4884153"/>
            <a:ext cx="8473909" cy="1506958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290942" y="1347665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3031" y="1347665"/>
            <a:ext cx="516255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1528640"/>
            <a:ext cx="340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A gardener </a:t>
            </a:r>
            <a:r>
              <a:rPr lang="en-US" sz="2000" b="1" u="sng" dirty="0">
                <a:solidFill>
                  <a:srgbClr val="7030A0"/>
                </a:solidFill>
              </a:rPr>
              <a:t>works outdoor </a:t>
            </a:r>
            <a:endParaRPr lang="en-US" sz="2000" b="1" u="sng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=&gt; ...</a:t>
            </a:r>
            <a:r>
              <a:rPr lang="en-US" sz="2000" b="1" u="sng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45" y="208737"/>
            <a:ext cx="10414838" cy="81928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161183" y="5170390"/>
            <a:ext cx="173590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47495" y="6025518"/>
            <a:ext cx="104301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19526" y="6022873"/>
            <a:ext cx="56509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41603" y="6303223"/>
            <a:ext cx="130625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18839" y="6036728"/>
            <a:ext cx="130625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874645" y="1070043"/>
            <a:ext cx="10442710" cy="5175116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549" y="5935217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45" y="4884153"/>
            <a:ext cx="8473909" cy="1506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1528640"/>
            <a:ext cx="340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A sports coach </a:t>
            </a:r>
            <a:r>
              <a:rPr lang="en-US" sz="2000" b="1" u="sng" dirty="0">
                <a:solidFill>
                  <a:srgbClr val="7030A0"/>
                </a:solidFill>
              </a:rPr>
              <a:t>works with children.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...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045" y="1182419"/>
            <a:ext cx="5007733" cy="354055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16411" y="1182419"/>
            <a:ext cx="361950" cy="361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r>
              <a:rPr lang="en-US" b="1" kern="0" dirty="0">
                <a:solidFill>
                  <a:srgbClr val="737572">
                    <a:lumMod val="50000"/>
                  </a:srgbClr>
                </a:solidFill>
                <a:latin typeface="Lato"/>
                <a:sym typeface="Arial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45" y="208737"/>
            <a:ext cx="10414838" cy="8192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147495" y="6025518"/>
            <a:ext cx="104301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04986" y="6321836"/>
            <a:ext cx="186043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84950" y="6025518"/>
            <a:ext cx="613523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03292" y="6024309"/>
            <a:ext cx="219790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70128" y="5166536"/>
            <a:ext cx="175467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4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549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2" y="902104"/>
            <a:ext cx="4572000" cy="3105150"/>
          </a:xfrm>
          <a:prstGeom prst="rect">
            <a:avLst/>
          </a:prstGeom>
        </p:spPr>
      </p:pic>
      <p:sp>
        <p:nvSpPr>
          <p:cNvPr id="19" name="Google Shape;10080;p48"/>
          <p:cNvSpPr/>
          <p:nvPr/>
        </p:nvSpPr>
        <p:spPr>
          <a:xfrm>
            <a:off x="458330" y="3777176"/>
            <a:ext cx="10699238" cy="2239474"/>
          </a:xfrm>
          <a:custGeom>
            <a:avLst/>
            <a:gdLst/>
            <a:ahLst/>
            <a:cxnLst/>
            <a:rect l="l" t="t" r="r" b="b"/>
            <a:pathLst>
              <a:path w="81259" h="8438" extrusionOk="0">
                <a:moveTo>
                  <a:pt x="79724" y="0"/>
                </a:moveTo>
                <a:cubicBezTo>
                  <a:pt x="76789" y="33"/>
                  <a:pt x="73820" y="100"/>
                  <a:pt x="70885" y="100"/>
                </a:cubicBezTo>
                <a:lnTo>
                  <a:pt x="3070" y="100"/>
                </a:lnTo>
                <a:cubicBezTo>
                  <a:pt x="1669" y="100"/>
                  <a:pt x="1635" y="133"/>
                  <a:pt x="1202" y="1534"/>
                </a:cubicBezTo>
                <a:cubicBezTo>
                  <a:pt x="1102" y="1968"/>
                  <a:pt x="801" y="2402"/>
                  <a:pt x="1202" y="2769"/>
                </a:cubicBezTo>
                <a:cubicBezTo>
                  <a:pt x="1835" y="3302"/>
                  <a:pt x="1669" y="3869"/>
                  <a:pt x="1402" y="4503"/>
                </a:cubicBezTo>
                <a:cubicBezTo>
                  <a:pt x="935" y="5737"/>
                  <a:pt x="468" y="7005"/>
                  <a:pt x="1" y="8239"/>
                </a:cubicBezTo>
                <a:cubicBezTo>
                  <a:pt x="326" y="8379"/>
                  <a:pt x="668" y="8437"/>
                  <a:pt x="1015" y="8437"/>
                </a:cubicBezTo>
                <a:cubicBezTo>
                  <a:pt x="1166" y="8437"/>
                  <a:pt x="1317" y="8426"/>
                  <a:pt x="1469" y="8406"/>
                </a:cubicBezTo>
                <a:cubicBezTo>
                  <a:pt x="14278" y="8406"/>
                  <a:pt x="27053" y="8406"/>
                  <a:pt x="39829" y="8206"/>
                </a:cubicBezTo>
                <a:cubicBezTo>
                  <a:pt x="47702" y="8072"/>
                  <a:pt x="55574" y="8106"/>
                  <a:pt x="63446" y="8072"/>
                </a:cubicBezTo>
                <a:lnTo>
                  <a:pt x="75955" y="8072"/>
                </a:lnTo>
                <a:cubicBezTo>
                  <a:pt x="76008" y="8087"/>
                  <a:pt x="76061" y="8094"/>
                  <a:pt x="76113" y="8094"/>
                </a:cubicBezTo>
                <a:cubicBezTo>
                  <a:pt x="76421" y="8094"/>
                  <a:pt x="76699" y="7853"/>
                  <a:pt x="76756" y="7539"/>
                </a:cubicBezTo>
                <a:cubicBezTo>
                  <a:pt x="76956" y="6505"/>
                  <a:pt x="77490" y="5604"/>
                  <a:pt x="77790" y="4603"/>
                </a:cubicBezTo>
                <a:cubicBezTo>
                  <a:pt x="78157" y="4336"/>
                  <a:pt x="78524" y="4003"/>
                  <a:pt x="78790" y="3603"/>
                </a:cubicBezTo>
                <a:cubicBezTo>
                  <a:pt x="78827" y="3597"/>
                  <a:pt x="78865" y="3594"/>
                  <a:pt x="78904" y="3594"/>
                </a:cubicBezTo>
                <a:cubicBezTo>
                  <a:pt x="79072" y="3594"/>
                  <a:pt x="79259" y="3640"/>
                  <a:pt x="79431" y="3640"/>
                </a:cubicBezTo>
                <a:cubicBezTo>
                  <a:pt x="79656" y="3640"/>
                  <a:pt x="79855" y="3562"/>
                  <a:pt x="79958" y="3202"/>
                </a:cubicBezTo>
                <a:cubicBezTo>
                  <a:pt x="80258" y="3069"/>
                  <a:pt x="80425" y="2769"/>
                  <a:pt x="80392" y="2435"/>
                </a:cubicBezTo>
                <a:cubicBezTo>
                  <a:pt x="80592" y="1868"/>
                  <a:pt x="80759" y="1301"/>
                  <a:pt x="80992" y="767"/>
                </a:cubicBezTo>
                <a:cubicBezTo>
                  <a:pt x="81259" y="67"/>
                  <a:pt x="81259" y="67"/>
                  <a:pt x="80558" y="0"/>
                </a:cubicBezTo>
                <a:close/>
              </a:path>
            </a:pathLst>
          </a:custGeom>
          <a:solidFill>
            <a:srgbClr val="9EC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WHO ARE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 THEY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???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THEY DO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" name="Flowchart: Card 4">
            <a:hlinkClick r:id="rId7" action="ppaction://hlinksldjump"/>
          </p:cNvPr>
          <p:cNvSpPr/>
          <p:nvPr/>
        </p:nvSpPr>
        <p:spPr>
          <a:xfrm>
            <a:off x="874645" y="436098"/>
            <a:ext cx="4020912" cy="2644727"/>
          </a:xfrm>
          <a:prstGeom prst="flowChartPunchedCard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D392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20" name="Flowchart: Card 19">
            <a:hlinkClick r:id="rId8" action="ppaction://hlinksldjump"/>
          </p:cNvPr>
          <p:cNvSpPr/>
          <p:nvPr/>
        </p:nvSpPr>
        <p:spPr>
          <a:xfrm>
            <a:off x="6414406" y="436097"/>
            <a:ext cx="4020912" cy="2644727"/>
          </a:xfrm>
          <a:prstGeom prst="flowChartPunchedCard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D392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</a:p>
        </p:txBody>
      </p:sp>
      <p:sp>
        <p:nvSpPr>
          <p:cNvPr id="22" name="Flowchart: Card 21">
            <a:hlinkClick r:id="rId9" action="ppaction://hlinksldjump"/>
          </p:cNvPr>
          <p:cNvSpPr/>
          <p:nvPr/>
        </p:nvSpPr>
        <p:spPr>
          <a:xfrm>
            <a:off x="6414406" y="3752080"/>
            <a:ext cx="4020912" cy="2644727"/>
          </a:xfrm>
          <a:prstGeom prst="flowChartPunchedCard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D392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</a:p>
        </p:txBody>
      </p:sp>
      <p:sp>
        <p:nvSpPr>
          <p:cNvPr id="23" name="Flowchart: Card 22">
            <a:hlinkClick r:id="rId10" action="ppaction://hlinksldjump"/>
          </p:cNvPr>
          <p:cNvSpPr/>
          <p:nvPr/>
        </p:nvSpPr>
        <p:spPr>
          <a:xfrm>
            <a:off x="874645" y="3739700"/>
            <a:ext cx="4020912" cy="2644727"/>
          </a:xfrm>
          <a:prstGeom prst="flowChartPunchedCard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D392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</a:p>
        </p:txBody>
      </p:sp>
      <p:sp>
        <p:nvSpPr>
          <p:cNvPr id="2" name="Down Arrow 1">
            <a:hlinkClick r:id="rId11" action="ppaction://hlinksldjump"/>
          </p:cNvPr>
          <p:cNvSpPr/>
          <p:nvPr/>
        </p:nvSpPr>
        <p:spPr>
          <a:xfrm>
            <a:off x="11072488" y="4887670"/>
            <a:ext cx="661182" cy="105854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807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5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9A4E"/>
                </a:solidFill>
                <a:latin typeface="Lato"/>
                <a:cs typeface="Lato Black"/>
                <a:sym typeface="Arial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2664" y="517389"/>
            <a:ext cx="9053026" cy="4193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0623" y="3017175"/>
            <a:ext cx="239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repetitive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0623" y="3733472"/>
            <a:ext cx="239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rewarding</a:t>
            </a:r>
          </a:p>
        </p:txBody>
      </p:sp>
      <p:pic>
        <p:nvPicPr>
          <p:cNvPr id="9" name="Friends Global Grade 10 SB_CD2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328" y="515715"/>
            <a:ext cx="609600" cy="609600"/>
          </a:xfrm>
          <a:prstGeom prst="rect">
            <a:avLst/>
          </a:prstGeom>
        </p:spPr>
      </p:pic>
      <p:pic>
        <p:nvPicPr>
          <p:cNvPr id="8" name="Friends Global Grade 10 SB_CD2_14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77" y="2928707"/>
            <a:ext cx="609600" cy="609600"/>
          </a:xfrm>
          <a:prstGeom prst="rect">
            <a:avLst/>
          </a:prstGeom>
        </p:spPr>
      </p:pic>
      <p:pic>
        <p:nvPicPr>
          <p:cNvPr id="11" name="Friends Global Grade 10 SB_CD2_14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77" y="3612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6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9A4E"/>
                </a:solidFill>
                <a:latin typeface="Lato"/>
                <a:cs typeface="Lato Black"/>
                <a:sym typeface="Arial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6101" y="669157"/>
            <a:ext cx="9276525" cy="41799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3118" y="3209502"/>
            <a:ext cx="2497253" cy="58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worked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1515" y="3803574"/>
            <a:ext cx="2637786" cy="58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worked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3542" y="2611890"/>
            <a:ext cx="2497253" cy="58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wasn‘t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118" y="2028133"/>
            <a:ext cx="2497253" cy="582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didn’t work</a:t>
            </a:r>
          </a:p>
        </p:txBody>
      </p:sp>
      <p:pic>
        <p:nvPicPr>
          <p:cNvPr id="2" name="Friends Global Grade 10 SB_CD2_14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1935348"/>
            <a:ext cx="582843" cy="582843"/>
          </a:xfrm>
          <a:prstGeom prst="rect">
            <a:avLst/>
          </a:prstGeom>
        </p:spPr>
      </p:pic>
      <p:pic>
        <p:nvPicPr>
          <p:cNvPr id="7" name="Friends Global Grade 10 SB_CD2_14 (mp3cut.net) (3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2570244"/>
            <a:ext cx="583413" cy="583413"/>
          </a:xfrm>
          <a:prstGeom prst="rect">
            <a:avLst/>
          </a:prstGeom>
        </p:spPr>
      </p:pic>
      <p:pic>
        <p:nvPicPr>
          <p:cNvPr id="9" name="Friends Global Grade 10 SB_CD2_14 (mp3cut.net) (4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3849570"/>
            <a:ext cx="582843" cy="582843"/>
          </a:xfrm>
          <a:prstGeom prst="rect">
            <a:avLst/>
          </a:prstGeom>
        </p:spPr>
      </p:pic>
      <p:pic>
        <p:nvPicPr>
          <p:cNvPr id="10" name="Friends Global Grade 10 SB_CD2_14 (mp3cut.net) (5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3" y="3210192"/>
            <a:ext cx="582843" cy="5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7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3225" y="59409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5843"/>
          <a:stretch/>
        </p:blipFill>
        <p:spPr>
          <a:xfrm>
            <a:off x="2890837" y="13854"/>
            <a:ext cx="6410325" cy="1246615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5652737"/>
              </p:ext>
            </p:extLst>
          </p:nvPr>
        </p:nvGraphicFramePr>
        <p:xfrm>
          <a:off x="874645" y="1589816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1499709352"/>
              </p:ext>
            </p:extLst>
          </p:nvPr>
        </p:nvGraphicFramePr>
        <p:xfrm>
          <a:off x="874644" y="1589816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3049029561"/>
              </p:ext>
            </p:extLst>
          </p:nvPr>
        </p:nvGraphicFramePr>
        <p:xfrm>
          <a:off x="-122882" y="1672649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1339791833"/>
              </p:ext>
            </p:extLst>
          </p:nvPr>
        </p:nvGraphicFramePr>
        <p:xfrm>
          <a:off x="874644" y="1576834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311918323"/>
              </p:ext>
            </p:extLst>
          </p:nvPr>
        </p:nvGraphicFramePr>
        <p:xfrm>
          <a:off x="874643" y="1659667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198303403"/>
              </p:ext>
            </p:extLst>
          </p:nvPr>
        </p:nvGraphicFramePr>
        <p:xfrm>
          <a:off x="874643" y="1576833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graphicFrame>
        <p:nvGraphicFramePr>
          <p:cNvPr id="42" name="Diagram 41"/>
          <p:cNvGraphicFramePr/>
          <p:nvPr>
            <p:extLst>
              <p:ext uri="{D42A27DB-BD31-4B8C-83A1-F6EECF244321}">
                <p14:modId xmlns:p14="http://schemas.microsoft.com/office/powerpoint/2010/main" val="3106689109"/>
              </p:ext>
            </p:extLst>
          </p:nvPr>
        </p:nvGraphicFramePr>
        <p:xfrm>
          <a:off x="874643" y="1576832"/>
          <a:ext cx="9619673" cy="435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1"/>
          <a:srcRect b="52093"/>
          <a:stretch/>
        </p:blipFill>
        <p:spPr>
          <a:xfrm>
            <a:off x="2755944" y="13854"/>
            <a:ext cx="6680110" cy="14962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/>
          <a:srcRect t="44358"/>
          <a:stretch/>
        </p:blipFill>
        <p:spPr>
          <a:xfrm>
            <a:off x="2067529" y="1752126"/>
            <a:ext cx="8056940" cy="20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37" grpId="0">
        <p:bldAsOne/>
      </p:bldGraphic>
      <p:bldGraphic spid="37" grpId="1">
        <p:bldAsOne/>
      </p:bldGraphic>
      <p:bldGraphic spid="38" grpId="0">
        <p:bldAsOne/>
      </p:bldGraphic>
      <p:bldGraphic spid="38" grpId="1">
        <p:bldAsOne/>
      </p:bldGraphic>
      <p:bldGraphic spid="39" grpId="0">
        <p:bldAsOne/>
      </p:bldGraphic>
      <p:bldGraphic spid="39" grpId="1">
        <p:bldAsOne/>
      </p:bldGraphic>
      <p:bldGraphic spid="40" grpId="0">
        <p:bldAsOne/>
      </p:bldGraphic>
      <p:bldGraphic spid="40" grpId="1">
        <p:bldAsOne/>
      </p:bldGraphic>
      <p:bldGraphic spid="41" grpId="0">
        <p:bldAsOne/>
      </p:bldGraphic>
      <p:bldGraphic spid="41" grpId="1">
        <p:bldAsOne/>
      </p:bldGraphic>
      <p:bldGraphic spid="42" grpId="0">
        <p:bldAsOne/>
      </p:bldGraphic>
      <p:bldGraphic spid="42" grpId="1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11424330" y="5897842"/>
            <a:ext cx="258628" cy="255250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11220332" y="810618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 defTabSz="457200">
              <a:lnSpc>
                <a:spcPct val="80000"/>
              </a:lnSpc>
              <a:buClr>
                <a:srgbClr val="000000"/>
              </a:buClr>
              <a:buSzPts val="1500"/>
            </a:pPr>
            <a:r>
              <a:rPr lang="en-US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" action="ppaction://noaction"/>
          </p:cNvPr>
          <p:cNvSpPr txBox="1"/>
          <p:nvPr/>
        </p:nvSpPr>
        <p:spPr>
          <a:xfrm>
            <a:off x="11220332" y="1562856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 defTabSz="457200">
              <a:lnSpc>
                <a:spcPct val="80000"/>
              </a:lnSpc>
              <a:buClr>
                <a:srgbClr val="000000"/>
              </a:buClr>
              <a:buSzPts val="1500"/>
            </a:pPr>
            <a:r>
              <a:rPr lang="en-US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" action="ppaction://noaction"/>
          </p:cNvPr>
          <p:cNvSpPr txBox="1"/>
          <p:nvPr/>
        </p:nvSpPr>
        <p:spPr>
          <a:xfrm>
            <a:off x="11220332" y="2280065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 defTabSz="457200">
              <a:lnSpc>
                <a:spcPct val="80000"/>
              </a:lnSpc>
              <a:buClr>
                <a:srgbClr val="000000"/>
              </a:buClr>
              <a:buSzPts val="1500"/>
            </a:pPr>
            <a:r>
              <a:rPr lang="en-US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" action="ppaction://noaction"/>
          </p:cNvPr>
          <p:cNvSpPr txBox="1"/>
          <p:nvPr/>
        </p:nvSpPr>
        <p:spPr>
          <a:xfrm>
            <a:off x="11220332" y="3018771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 defTabSz="457200">
              <a:lnSpc>
                <a:spcPct val="80000"/>
              </a:lnSpc>
              <a:buClr>
                <a:srgbClr val="000000"/>
              </a:buClr>
              <a:buSzPts val="1500"/>
            </a:pPr>
            <a:r>
              <a:rPr lang="en-US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" action="ppaction://noaction"/>
          </p:cNvPr>
          <p:cNvSpPr txBox="1"/>
          <p:nvPr/>
        </p:nvSpPr>
        <p:spPr>
          <a:xfrm>
            <a:off x="11220332" y="3778972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 defTabSz="457200">
              <a:lnSpc>
                <a:spcPct val="80000"/>
              </a:lnSpc>
              <a:buClr>
                <a:srgbClr val="000000"/>
              </a:buClr>
              <a:buSzPts val="1500"/>
            </a:pPr>
            <a:r>
              <a:rPr lang="en-US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" action="ppaction://noaction"/>
          </p:cNvPr>
          <p:cNvSpPr txBox="1"/>
          <p:nvPr/>
        </p:nvSpPr>
        <p:spPr>
          <a:xfrm>
            <a:off x="11220332" y="4528427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algn="ctr" defTabSz="457200">
              <a:lnSpc>
                <a:spcPct val="80000"/>
              </a:lnSpc>
              <a:buClr>
                <a:srgbClr val="000000"/>
              </a:buClr>
              <a:buSzPts val="1500"/>
            </a:pPr>
            <a:r>
              <a:rPr lang="en-US" sz="2000" b="1" kern="0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" action="ppaction://noaction"/>
          </p:cNvPr>
          <p:cNvSpPr/>
          <p:nvPr/>
        </p:nvSpPr>
        <p:spPr>
          <a:xfrm>
            <a:off x="11296079" y="5828742"/>
            <a:ext cx="591046" cy="3942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9" name="Google Shape;2339;p36"/>
          <p:cNvSpPr/>
          <p:nvPr/>
        </p:nvSpPr>
        <p:spPr>
          <a:xfrm>
            <a:off x="8914925" y="1120410"/>
            <a:ext cx="625003" cy="75608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2753309" y="6223039"/>
            <a:ext cx="400873" cy="149639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9311625" y="5845228"/>
            <a:ext cx="489846" cy="154083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8853713" y="5264632"/>
            <a:ext cx="407913" cy="128168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4252981" y="6143309"/>
            <a:ext cx="408527" cy="128733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6694028" y="5713495"/>
            <a:ext cx="423758" cy="604015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8164642" y="1677660"/>
            <a:ext cx="7056" cy="19377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7" name="Google Shape;2377;p36"/>
          <p:cNvSpPr/>
          <p:nvPr/>
        </p:nvSpPr>
        <p:spPr>
          <a:xfrm>
            <a:off x="8151201" y="2040512"/>
            <a:ext cx="12320" cy="15232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8" name="Google Shape;2378;p36"/>
          <p:cNvSpPr/>
          <p:nvPr/>
        </p:nvSpPr>
        <p:spPr>
          <a:xfrm>
            <a:off x="6614341" y="1323896"/>
            <a:ext cx="4666" cy="3278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9" name="Google Shape;2379;p36"/>
          <p:cNvSpPr/>
          <p:nvPr/>
        </p:nvSpPr>
        <p:spPr>
          <a:xfrm>
            <a:off x="8163484" y="2021172"/>
            <a:ext cx="9408" cy="19377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0" name="Google Shape;2380;p36"/>
          <p:cNvSpPr/>
          <p:nvPr/>
        </p:nvSpPr>
        <p:spPr>
          <a:xfrm>
            <a:off x="8073472" y="2191491"/>
            <a:ext cx="1680" cy="2389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1" name="Google Shape;2381;p36"/>
          <p:cNvSpPr/>
          <p:nvPr/>
        </p:nvSpPr>
        <p:spPr>
          <a:xfrm>
            <a:off x="8157810" y="1961513"/>
            <a:ext cx="1008" cy="1008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2" name="Google Shape;2382;p36"/>
          <p:cNvSpPr/>
          <p:nvPr/>
        </p:nvSpPr>
        <p:spPr>
          <a:xfrm>
            <a:off x="8068096" y="2192052"/>
            <a:ext cx="5302" cy="4742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3" name="Google Shape;2383;p36"/>
          <p:cNvSpPr/>
          <p:nvPr/>
        </p:nvSpPr>
        <p:spPr>
          <a:xfrm>
            <a:off x="8066901" y="2197316"/>
            <a:ext cx="3585" cy="3659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4" name="Google Shape;2384;p36"/>
          <p:cNvSpPr/>
          <p:nvPr/>
        </p:nvSpPr>
        <p:spPr>
          <a:xfrm>
            <a:off x="8073360" y="2185630"/>
            <a:ext cx="6459" cy="6459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5" name="Google Shape;2385;p36"/>
          <p:cNvSpPr/>
          <p:nvPr/>
        </p:nvSpPr>
        <p:spPr>
          <a:xfrm>
            <a:off x="8150007" y="1885426"/>
            <a:ext cx="2987" cy="6459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6" name="Google Shape;2386;p36"/>
          <p:cNvSpPr/>
          <p:nvPr/>
        </p:nvSpPr>
        <p:spPr>
          <a:xfrm>
            <a:off x="8079781" y="2169166"/>
            <a:ext cx="9931" cy="1344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7" name="Google Shape;2387;p36"/>
          <p:cNvSpPr/>
          <p:nvPr/>
        </p:nvSpPr>
        <p:spPr>
          <a:xfrm>
            <a:off x="8120999" y="2055484"/>
            <a:ext cx="6832" cy="13926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8" name="Google Shape;2388;p36"/>
          <p:cNvSpPr/>
          <p:nvPr/>
        </p:nvSpPr>
        <p:spPr>
          <a:xfrm>
            <a:off x="8089750" y="2090839"/>
            <a:ext cx="7056" cy="7056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9" name="Google Shape;2389;p36"/>
          <p:cNvSpPr/>
          <p:nvPr/>
        </p:nvSpPr>
        <p:spPr>
          <a:xfrm>
            <a:off x="8102444" y="2051900"/>
            <a:ext cx="6123" cy="14710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90" name="Google Shape;2390;p36"/>
          <p:cNvSpPr/>
          <p:nvPr/>
        </p:nvSpPr>
        <p:spPr>
          <a:xfrm>
            <a:off x="8170502" y="1873144"/>
            <a:ext cx="11723" cy="3547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91" name="Google Shape;2391;p36"/>
          <p:cNvSpPr/>
          <p:nvPr/>
        </p:nvSpPr>
        <p:spPr>
          <a:xfrm>
            <a:off x="8114315" y="1710440"/>
            <a:ext cx="13142" cy="16016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92" name="Google Shape;2392;p36"/>
          <p:cNvSpPr/>
          <p:nvPr/>
        </p:nvSpPr>
        <p:spPr>
          <a:xfrm>
            <a:off x="8126039" y="1717460"/>
            <a:ext cx="3547" cy="3585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9271876" y="1810974"/>
            <a:ext cx="1162844" cy="1557944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2394658" y="5112525"/>
            <a:ext cx="3662" cy="3134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4" name="Google Shape;2474;p36"/>
          <p:cNvSpPr/>
          <p:nvPr/>
        </p:nvSpPr>
        <p:spPr>
          <a:xfrm>
            <a:off x="2428769" y="5098569"/>
            <a:ext cx="1584" cy="2112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5" name="Google Shape;2475;p36"/>
          <p:cNvSpPr/>
          <p:nvPr/>
        </p:nvSpPr>
        <p:spPr>
          <a:xfrm>
            <a:off x="2115573" y="5187635"/>
            <a:ext cx="8214" cy="2987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6" name="Google Shape;2476;p36"/>
          <p:cNvSpPr/>
          <p:nvPr/>
        </p:nvSpPr>
        <p:spPr>
          <a:xfrm>
            <a:off x="2280180" y="5200515"/>
            <a:ext cx="8811" cy="5899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7" name="Google Shape;2477;p36"/>
          <p:cNvSpPr/>
          <p:nvPr/>
        </p:nvSpPr>
        <p:spPr>
          <a:xfrm>
            <a:off x="3103079" y="5493622"/>
            <a:ext cx="7785" cy="15538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8" name="Google Shape;2478;p36"/>
          <p:cNvSpPr/>
          <p:nvPr/>
        </p:nvSpPr>
        <p:spPr>
          <a:xfrm>
            <a:off x="2390501" y="5064953"/>
            <a:ext cx="4718" cy="4157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9" name="Google Shape;2479;p36"/>
          <p:cNvSpPr/>
          <p:nvPr/>
        </p:nvSpPr>
        <p:spPr>
          <a:xfrm>
            <a:off x="2584304" y="5708794"/>
            <a:ext cx="4107" cy="19936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0" name="Google Shape;2480;p36"/>
          <p:cNvSpPr/>
          <p:nvPr/>
        </p:nvSpPr>
        <p:spPr>
          <a:xfrm>
            <a:off x="2557237" y="5655556"/>
            <a:ext cx="747" cy="1195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1" name="Google Shape;2481;p36"/>
          <p:cNvSpPr/>
          <p:nvPr/>
        </p:nvSpPr>
        <p:spPr>
          <a:xfrm>
            <a:off x="2103253" y="5201113"/>
            <a:ext cx="2987" cy="295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2" name="Google Shape;2482;p36"/>
          <p:cNvSpPr/>
          <p:nvPr/>
        </p:nvSpPr>
        <p:spPr>
          <a:xfrm>
            <a:off x="3081338" y="5515957"/>
            <a:ext cx="3134" cy="12668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10332911" y="3215135"/>
            <a:ext cx="424912" cy="870635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2496530" y="5084550"/>
            <a:ext cx="7785" cy="2673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9" name="Google Shape;2499;p36"/>
          <p:cNvSpPr/>
          <p:nvPr/>
        </p:nvSpPr>
        <p:spPr>
          <a:xfrm>
            <a:off x="2890331" y="3335871"/>
            <a:ext cx="99532" cy="9072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1601278" y="1507577"/>
            <a:ext cx="1515705" cy="2299097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1241353" y="3764746"/>
            <a:ext cx="510911" cy="363443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6"/>
          <p:cNvSpPr/>
          <p:nvPr/>
        </p:nvSpPr>
        <p:spPr>
          <a:xfrm>
            <a:off x="4666258" y="5237544"/>
            <a:ext cx="290098" cy="233226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9892079" y="4826746"/>
            <a:ext cx="772503" cy="574704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7139456" y="4376543"/>
            <a:ext cx="1620469" cy="1917526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2863258" y="1138260"/>
            <a:ext cx="360509" cy="328325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10870493" y="2619950"/>
            <a:ext cx="95366" cy="7438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36"/>
          <p:cNvSpPr/>
          <p:nvPr/>
        </p:nvSpPr>
        <p:spPr>
          <a:xfrm>
            <a:off x="10484174" y="4462054"/>
            <a:ext cx="106550" cy="83143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9290513" y="4295044"/>
            <a:ext cx="220092" cy="183206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3366826" y="2898037"/>
            <a:ext cx="207898" cy="17326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3330990" y="4556474"/>
            <a:ext cx="870852" cy="1731519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3181881" y="901589"/>
            <a:ext cx="5678278" cy="1145323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defTabSz="457200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3" name="Google Shape;2593;p36"/>
          <p:cNvSpPr txBox="1"/>
          <p:nvPr/>
        </p:nvSpPr>
        <p:spPr>
          <a:xfrm>
            <a:off x="2679290" y="985778"/>
            <a:ext cx="683342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</a:pPr>
            <a:r>
              <a:rPr lang="en-US" sz="5332" ker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sz="5332" kern="0">
              <a:solidFill>
                <a:srgbClr val="0000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2867030" y="2465112"/>
            <a:ext cx="6205597" cy="17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8" rIns="121869" bIns="60918" anchor="ctr" anchorCtr="0">
            <a:spAutoFit/>
          </a:bodyPr>
          <a:lstStyle/>
          <a:p>
            <a:pPr algn="ctr" defTabSz="457200">
              <a:buClr>
                <a:srgbClr val="000000"/>
              </a:buClr>
              <a:buSzPts val="2400"/>
            </a:pPr>
            <a:r>
              <a:rPr lang="en-US" sz="27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Learn by heart vocabulary</a:t>
            </a:r>
          </a:p>
          <a:p>
            <a:pPr algn="ctr" defTabSz="457200">
              <a:buClr>
                <a:srgbClr val="000000"/>
              </a:buClr>
              <a:buSzPts val="2400"/>
            </a:pPr>
            <a:r>
              <a:rPr lang="en-US" sz="27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Practice talking about jobs</a:t>
            </a:r>
          </a:p>
          <a:p>
            <a:pPr algn="ctr" defTabSz="457200">
              <a:buClr>
                <a:srgbClr val="000000"/>
              </a:buClr>
              <a:buSzPts val="2400"/>
            </a:pPr>
            <a:r>
              <a:rPr lang="en-US" sz="27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Do exercise in the workbook</a:t>
            </a:r>
          </a:p>
          <a:p>
            <a:pPr algn="ctr" defTabSz="457200">
              <a:buClr>
                <a:srgbClr val="000000"/>
              </a:buClr>
              <a:buSzPts val="2400"/>
            </a:pPr>
            <a:r>
              <a:rPr lang="en-US" sz="27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4. Prepare U5-B (P.60)</a:t>
            </a:r>
            <a:endParaRPr sz="2700" b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2821782" y="3571145"/>
            <a:ext cx="49987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algn="ctr" defTabSz="457200">
              <a:buClr>
                <a:srgbClr val="000000"/>
              </a:buClr>
              <a:buSzPts val="2400"/>
            </a:pPr>
            <a:r>
              <a:rPr lang="en-US" sz="3733" kern="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1509011" y="3817445"/>
            <a:ext cx="1351115" cy="2406268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defTabSz="457200">
                <a:buClr>
                  <a:srgbClr val="000000"/>
                </a:buClr>
                <a:buSzPts val="1400"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2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909019" y="6422028"/>
            <a:ext cx="2217907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6812" y="784907"/>
            <a:ext cx="6438376" cy="5129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9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6398431" y="1765089"/>
            <a:ext cx="5026014" cy="14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38" rIns="121875" bIns="60938" anchor="ctr" anchorCtr="0">
            <a:normAutofit/>
          </a:bodyPr>
          <a:lstStyle/>
          <a:p>
            <a:pPr algn="ctr" defTabSz="457200">
              <a:buClr>
                <a:srgbClr val="009A4E"/>
              </a:buClr>
              <a:buSzPts val="14394"/>
            </a:pPr>
            <a:r>
              <a:rPr lang="en-US" sz="7197" b="1" kern="0" dirty="0">
                <a:solidFill>
                  <a:srgbClr val="009A4E"/>
                </a:solidFill>
                <a:latin typeface="Lato"/>
                <a:ea typeface="Lato Black"/>
                <a:cs typeface="Lato Black"/>
                <a:sym typeface="Lato Black"/>
              </a:rPr>
              <a:t>Thank you!</a:t>
            </a:r>
            <a:endParaRPr sz="700" b="1" kern="0" dirty="0">
              <a:solidFill>
                <a:srgbClr val="000000"/>
              </a:solidFill>
              <a:latin typeface="Lato"/>
              <a:cs typeface="Arial"/>
              <a:sym typeface="Arial"/>
            </a:endParaRPr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4909006" y="5750005"/>
            <a:ext cx="6104106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1200" b="1" kern="0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5559" y="5309325"/>
            <a:ext cx="11811000" cy="134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4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549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Siêu sao Michael Jackson còn sống? - Báo Người lao độ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5" y="131628"/>
            <a:ext cx="7051301" cy="66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81571" y="2375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58052" y="2375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47216" y="2375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536397" y="2375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75227" y="171603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64408" y="171603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53572" y="171603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30053" y="171603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1571" y="342735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58052" y="342735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247216" y="342735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523697" y="342735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75227" y="511962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951708" y="511962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240872" y="511962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530053" y="511962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5946" y="1405220"/>
            <a:ext cx="317349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MICHAEL JACKSON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925946" y="2480099"/>
            <a:ext cx="2388795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SINGER,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SONGWRITER,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DANCER</a:t>
            </a:r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209918" y="5423213"/>
            <a:ext cx="1004275" cy="61351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3019E6-F8AD-49FA-B262-A95C665FD368}"/>
              </a:ext>
            </a:extLst>
          </p:cNvPr>
          <p:cNvSpPr/>
          <p:nvPr/>
        </p:nvSpPr>
        <p:spPr>
          <a:xfrm>
            <a:off x="9933946" y="98684"/>
            <a:ext cx="2152513" cy="1122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9469395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2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549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6" y="205219"/>
            <a:ext cx="8608753" cy="6456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83978" y="1405220"/>
            <a:ext cx="258870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EMMA WATSON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83979" y="2485874"/>
            <a:ext cx="1819450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ACTRESS,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ACTIVIST,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MODEL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1571" y="2375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58052" y="2375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47216" y="2375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36397" y="2375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5227" y="171603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64408" y="171603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3572" y="171603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30053" y="171603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1571" y="342735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58052" y="342735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47216" y="342735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23697" y="342735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5227" y="511962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951708" y="511962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0872" y="511962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30053" y="511962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Right Arrow 37">
            <a:hlinkClick r:id="rId7" action="ppaction://hlinksldjump"/>
          </p:cNvPr>
          <p:cNvSpPr/>
          <p:nvPr/>
        </p:nvSpPr>
        <p:spPr>
          <a:xfrm>
            <a:off x="10209918" y="5423213"/>
            <a:ext cx="1004275" cy="61351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BB9C75-299D-4AA6-AEE6-61DCC4976CA8}"/>
              </a:ext>
            </a:extLst>
          </p:cNvPr>
          <p:cNvSpPr/>
          <p:nvPr/>
        </p:nvSpPr>
        <p:spPr>
          <a:xfrm>
            <a:off x="9933946" y="98684"/>
            <a:ext cx="2152513" cy="1122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82545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549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7807" r="6770"/>
          <a:stretch/>
        </p:blipFill>
        <p:spPr>
          <a:xfrm>
            <a:off x="551569" y="249383"/>
            <a:ext cx="7329054" cy="62693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80623" y="1511591"/>
            <a:ext cx="336823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MARK ZUCKERBERG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80623" y="2803401"/>
            <a:ext cx="4101444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PROGRAMMER,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FACEBOOK CO-FOUNDER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9166" y="-3954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05647" y="-395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94811" y="-3954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83992" y="-395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2822" y="168832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2003" y="168832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01167" y="168832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77648" y="168832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9166" y="339964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05647" y="339964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94811" y="339964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71292" y="339964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2822" y="509191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99303" y="509191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88467" y="509191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77648" y="509191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Right Arrow 40">
            <a:hlinkClick r:id="rId7" action="ppaction://hlinksldjump"/>
          </p:cNvPr>
          <p:cNvSpPr/>
          <p:nvPr/>
        </p:nvSpPr>
        <p:spPr>
          <a:xfrm>
            <a:off x="10209918" y="5423213"/>
            <a:ext cx="1004275" cy="61351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2070FC-EEA0-4839-9F14-9F08BEF0AD79}"/>
              </a:ext>
            </a:extLst>
          </p:cNvPr>
          <p:cNvSpPr/>
          <p:nvPr/>
        </p:nvSpPr>
        <p:spPr>
          <a:xfrm>
            <a:off x="9933946" y="98684"/>
            <a:ext cx="2152513" cy="1122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6284004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549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r="11212"/>
          <a:stretch/>
        </p:blipFill>
        <p:spPr>
          <a:xfrm>
            <a:off x="760501" y="263425"/>
            <a:ext cx="7870553" cy="6133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1054" y="1591393"/>
            <a:ext cx="271580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SARAH GILBERT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3728" y="2482336"/>
            <a:ext cx="2783134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VACCINOLOGIST,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CO-FOUNDER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VACCITECH*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185" y="6065756"/>
            <a:ext cx="8674939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*Vaccitech: a biotechnology business that creates vaccines for catching illnesses and cancers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1571" y="2375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8052" y="2375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47216" y="2375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36397" y="2375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5227" y="171603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64408" y="171603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53572" y="171603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30053" y="171603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1571" y="342735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58052" y="342735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47216" y="342735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23697" y="342735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5227" y="511962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51708" y="511962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40872" y="511962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30053" y="511962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Right Arrow 40">
            <a:hlinkClick r:id="rId7" action="ppaction://hlinksldjump"/>
          </p:cNvPr>
          <p:cNvSpPr/>
          <p:nvPr/>
        </p:nvSpPr>
        <p:spPr>
          <a:xfrm>
            <a:off x="10209918" y="5423213"/>
            <a:ext cx="1004275" cy="61351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A2105E-B5A5-49C9-9848-363DD799F0E9}"/>
              </a:ext>
            </a:extLst>
          </p:cNvPr>
          <p:cNvSpPr/>
          <p:nvPr/>
        </p:nvSpPr>
        <p:spPr>
          <a:xfrm>
            <a:off x="9955295" y="170304"/>
            <a:ext cx="2152513" cy="1122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71205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9A4E"/>
                </a:solidFill>
                <a:latin typeface="Lato"/>
                <a:cs typeface="Lato Black"/>
                <a:sym typeface="Arial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4549"/>
            <a:ext cx="12208056" cy="2895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812" y="3670977"/>
            <a:ext cx="3056347" cy="4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6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706843" y="217846"/>
            <a:ext cx="10778315" cy="85219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873058" y="1338801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549" y="5955019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44587" y="151775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architect </a:t>
            </a:r>
            <a:r>
              <a:rPr lang="en-US" dirty="0">
                <a:solidFill>
                  <a:srgbClr val="000000"/>
                </a:solidFill>
              </a:rPr>
              <a:t>/ˈɑːkɪtekt/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1223" y="1478905"/>
            <a:ext cx="496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whose job is designing buildings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4587" y="2138461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cleaner </a:t>
            </a:r>
            <a:r>
              <a:rPr lang="en-US" dirty="0">
                <a:solidFill>
                  <a:srgbClr val="000000"/>
                </a:solidFill>
              </a:rPr>
              <a:t>/ˈkliːnə(r)/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1223" y="2084079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to clean other people’s houses or offices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4587" y="282160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dentist </a:t>
            </a:r>
            <a:r>
              <a:rPr lang="en-US" dirty="0">
                <a:solidFill>
                  <a:srgbClr val="000000"/>
                </a:solidFill>
              </a:rPr>
              <a:t>/ˈdentɪst/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1223" y="2805991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whose job is to take care of people’s teeth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4587" y="3570303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engineer </a:t>
            </a:r>
            <a:r>
              <a:rPr lang="en-US" dirty="0">
                <a:solidFill>
                  <a:srgbClr val="000000"/>
                </a:solidFill>
              </a:rPr>
              <a:t>/ˌendʒɪˈnɪə(r)/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6743" y="3495737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whose job involves designing and building machines, roads, bridges,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2103" y="4329313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farm worker </a:t>
            </a:r>
            <a:r>
              <a:rPr lang="en-US" dirty="0">
                <a:solidFill>
                  <a:srgbClr val="000000"/>
                </a:solidFill>
              </a:rPr>
              <a:t>/fɑːm ˈwɜːkə(r)/ 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51223" y="4238076"/>
            <a:ext cx="4570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 works, especially one who does a particular kind of work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4587" y="500860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hairdresser </a:t>
            </a:r>
            <a:r>
              <a:rPr lang="en-US" dirty="0">
                <a:solidFill>
                  <a:srgbClr val="000000"/>
                </a:solidFill>
              </a:rPr>
              <a:t>/ˈheədresə(r)/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16743" y="4937861"/>
            <a:ext cx="5031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whose job is to cut, wash and shape hair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44587" y="5663734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paramedic </a:t>
            </a:r>
            <a:r>
              <a:rPr lang="en-US" dirty="0">
                <a:solidFill>
                  <a:srgbClr val="000000"/>
                </a:solidFill>
              </a:rPr>
              <a:t>/ˌpærəˈmedɪk/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16743" y="5592680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whose job is to help people who are sick or injured, not a doctor or a nurse</a:t>
            </a:r>
          </a:p>
        </p:txBody>
      </p:sp>
      <p:sp>
        <p:nvSpPr>
          <p:cNvPr id="31" name="Google Shape;248;p3"/>
          <p:cNvSpPr txBox="1"/>
          <p:nvPr/>
        </p:nvSpPr>
        <p:spPr>
          <a:xfrm>
            <a:off x="1144587" y="371492"/>
            <a:ext cx="1567612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Vocabulary: JOBS (1) </a:t>
            </a:r>
            <a:endParaRPr sz="3200" b="1" dirty="0"/>
          </a:p>
        </p:txBody>
      </p:sp>
      <p:pic>
        <p:nvPicPr>
          <p:cNvPr id="1028" name="Picture 4" descr="Architect: Certifications in Alberta - al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81" y="1924875"/>
            <a:ext cx="6187777" cy="38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ve things you need to know before hiring a cleaner | Better Homes and  Gard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90" y="2018818"/>
            <a:ext cx="5532859" cy="36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inook Village Dental | Family &amp; Cosmetic Dentistry in South Calgary, A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98" y="2021182"/>
            <a:ext cx="5462759" cy="36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n I Work as an Engineer in Canada as I Get Credentials? - Prepare For  Ca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67" y="1953372"/>
            <a:ext cx="4935354" cy="41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migration reform to ease farm labor crunch face new obstac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27" y="1564996"/>
            <a:ext cx="6244438" cy="41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guide to holiday tipping: What to give your hairdresser, doorman, and  oth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19" y="1690566"/>
            <a:ext cx="7099672" cy="399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ử tìm hiểu quá trình đào tạo để trở thành một chuyên viên cấp cứu ngoài  bệnh viện chuyên nghiệp (Paramedic) tại Mỹ | Sở Y tế TP. Hồ Chí Mi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36" y="1724862"/>
            <a:ext cx="7064208" cy="40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62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  <p:bldP spid="19" grpId="0"/>
      <p:bldP spid="20" grpId="0"/>
      <p:bldP spid="22" grpId="0"/>
      <p:bldP spid="23" grpId="0"/>
      <p:bldP spid="25" grpId="0"/>
      <p:bldP spid="26" grpId="0"/>
      <p:bldP spid="28" grpId="0"/>
      <p:bldP spid="29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706843" y="217846"/>
            <a:ext cx="10778315" cy="85219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873058" y="1338801"/>
            <a:ext cx="10442710" cy="4970835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defTabSz="457200">
              <a:lnSpc>
                <a:spcPct val="90000"/>
              </a:lnSpc>
              <a:buClr>
                <a:srgbClr val="000000"/>
              </a:buClr>
            </a:pPr>
            <a:r>
              <a:rPr lang="en-US" sz="1200" kern="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549" y="5955019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44587" y="1476186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pilot </a:t>
            </a:r>
            <a:r>
              <a:rPr lang="en-US" dirty="0">
                <a:solidFill>
                  <a:srgbClr val="000000"/>
                </a:solidFill>
              </a:rPr>
              <a:t>/ˈpaɪlət/</a:t>
            </a:r>
            <a:endParaRPr lang="en-US" sz="3000" b="1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6743" y="1476558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 operates the controls of an aircraft, especially as a job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4587" y="2153417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programmer </a:t>
            </a:r>
            <a:r>
              <a:rPr lang="en-US" dirty="0">
                <a:solidFill>
                  <a:srgbClr val="000000"/>
                </a:solidFill>
              </a:rPr>
              <a:t>/ˈprəʊɡræmə(r)/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6743" y="2153776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whose job is writing computer programs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4587" y="2821600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receptionist </a:t>
            </a:r>
            <a:r>
              <a:rPr lang="en-US" dirty="0">
                <a:solidFill>
                  <a:srgbClr val="000000"/>
                </a:solidFill>
              </a:rPr>
              <a:t>/rɪˈsepʃənɪst/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6743" y="2759568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to deal with people arriving at or phoning a hotel, a doctor’s surgery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4587" y="3479905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sales assistant </a:t>
            </a:r>
            <a:r>
              <a:rPr lang="en-US" dirty="0">
                <a:solidFill>
                  <a:srgbClr val="000000"/>
                </a:solidFill>
              </a:rPr>
              <a:t>/seɪlz əˈsɪstənt/ 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6743" y="3425949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to sell goods and help customers in a store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4587" y="4146286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sports coach </a:t>
            </a:r>
            <a:r>
              <a:rPr lang="en-US" dirty="0">
                <a:solidFill>
                  <a:srgbClr val="000000"/>
                </a:solidFill>
              </a:rPr>
              <a:t>/spɔːts  kəʊtʃ/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6743" y="4100508"/>
            <a:ext cx="4570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who trains a person or team in sport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4587" y="4848126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travel agent </a:t>
            </a:r>
            <a:r>
              <a:rPr lang="en-US" dirty="0">
                <a:solidFill>
                  <a:srgbClr val="000000"/>
                </a:solidFill>
              </a:rPr>
              <a:t>/ˈtrævl eɪdʒənt/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16743" y="4733913"/>
            <a:ext cx="5031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person or business to make plans for people to travel: buy tickets or arrange hotel rooms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44587" y="5503714"/>
            <a:ext cx="64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waiter </a:t>
            </a:r>
            <a:r>
              <a:rPr lang="en-US" dirty="0">
                <a:solidFill>
                  <a:srgbClr val="000000"/>
                </a:solidFill>
              </a:rPr>
              <a:t>/ˈweɪtə(r)/</a:t>
            </a:r>
            <a:r>
              <a:rPr lang="en-US" sz="30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  </a:t>
            </a:r>
            <a:endParaRPr lang="en-US" sz="2400" kern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17557" y="5502182"/>
            <a:ext cx="4962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 man  to serve customers at their tables in a restaurant</a:t>
            </a:r>
          </a:p>
        </p:txBody>
      </p:sp>
      <p:sp>
        <p:nvSpPr>
          <p:cNvPr id="24" name="Google Shape;248;p3"/>
          <p:cNvSpPr txBox="1"/>
          <p:nvPr/>
        </p:nvSpPr>
        <p:spPr>
          <a:xfrm>
            <a:off x="984567" y="371492"/>
            <a:ext cx="1567612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Vocabulary: JOBS (2)</a:t>
            </a:r>
            <a:endParaRPr sz="3200" b="1" dirty="0"/>
          </a:p>
        </p:txBody>
      </p:sp>
      <p:pic>
        <p:nvPicPr>
          <p:cNvPr id="4098" name="Picture 2" descr="The Surprising Reason Airplane Pilots and Co-Pilots Eat Different Meals |  Food &amp; W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18" y="1698926"/>
            <a:ext cx="5962503" cy="438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ản mô tả công việc của Computer Developer – Programmer là gì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67" y="1697631"/>
            <a:ext cx="6725573" cy="28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ceptionist là gì? Khám phá tầm quan trọng không ngờ của Receptioni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83" y="1839079"/>
            <a:ext cx="6508285" cy="36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15 Sales assistant skills for every sales representative – One Educ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18" y="1981692"/>
            <a:ext cx="6302150" cy="32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Understanding the Importance of Coaches | Ohio Universi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14" y="1697631"/>
            <a:ext cx="6432910" cy="42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What does a Travel Agent do and How to Become a Travel Ag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00" y="1651732"/>
            <a:ext cx="6242105" cy="416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Waiter Definition and how to make money - The Waiter's Academ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15" y="1223689"/>
            <a:ext cx="5366072" cy="53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  <p:bldP spid="19" grpId="0"/>
      <p:bldP spid="20" grpId="0"/>
      <p:bldP spid="22" grpId="0"/>
      <p:bldP spid="23" grpId="0"/>
      <p:bldP spid="25" grpId="0"/>
      <p:bldP spid="26" grpId="0"/>
      <p:bldP spid="28" grpId="0"/>
      <p:bldP spid="29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5314</TotalTime>
  <Words>867</Words>
  <Application>Microsoft Office PowerPoint</Application>
  <PresentationFormat>Widescreen</PresentationFormat>
  <Paragraphs>152</Paragraphs>
  <Slides>25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Jua</vt:lpstr>
      <vt:lpstr>Lato</vt:lpstr>
      <vt:lpstr>Lato Black</vt:lpstr>
      <vt:lpstr>Lato Light</vt:lpstr>
      <vt:lpstr>Permanent Marker</vt:lpstr>
      <vt:lpstr>Roboto</vt:lpstr>
      <vt:lpstr>Symbol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TRI NGUYEN</cp:lastModifiedBy>
  <cp:revision>21</cp:revision>
  <dcterms:created xsi:type="dcterms:W3CDTF">2022-04-02T11:10:52Z</dcterms:created>
  <dcterms:modified xsi:type="dcterms:W3CDTF">2022-05-06T03:28:19Z</dcterms:modified>
</cp:coreProperties>
</file>